
<file path=[Content_Types].xml><?xml version="1.0" encoding="utf-8"?>
<Types xmlns="http://schemas.openxmlformats.org/package/2006/content-types">
  <Default Extension="jpeg" ContentType="image/jpe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477" r:id="rId5"/>
    <p:sldId id="478" r:id="rId6"/>
    <p:sldId id="448" r:id="rId7"/>
    <p:sldId id="479" r:id="rId8"/>
    <p:sldId id="1255" r:id="rId9"/>
    <p:sldId id="1257" r:id="rId10"/>
    <p:sldId id="449" r:id="rId11"/>
    <p:sldId id="1252" r:id="rId12"/>
    <p:sldId id="450" r:id="rId13"/>
    <p:sldId id="1060" r:id="rId14"/>
    <p:sldId id="1253" r:id="rId15"/>
    <p:sldId id="1254" r:id="rId16"/>
    <p:sldId id="1258" r:id="rId17"/>
    <p:sldId id="1263" r:id="rId18"/>
    <p:sldId id="1264" r:id="rId19"/>
    <p:sldId id="1260" r:id="rId20"/>
    <p:sldId id="1261" r:id="rId21"/>
    <p:sldId id="1262" r:id="rId22"/>
    <p:sldId id="452" r:id="rId23"/>
    <p:sldId id="495" r:id="rId24"/>
    <p:sldId id="1270" r:id="rId25"/>
    <p:sldId id="1268" r:id="rId26"/>
    <p:sldId id="1269" r:id="rId27"/>
    <p:sldId id="453" r:id="rId28"/>
    <p:sldId id="1266" r:id="rId29"/>
    <p:sldId id="454" r:id="rId30"/>
    <p:sldId id="455" r:id="rId31"/>
    <p:sldId id="493" r:id="rId32"/>
    <p:sldId id="494" r:id="rId33"/>
    <p:sldId id="456" r:id="rId34"/>
    <p:sldId id="1267" r:id="rId35"/>
    <p:sldId id="905" r:id="rId36"/>
    <p:sldId id="458" r:id="rId37"/>
    <p:sldId id="459" r:id="rId38"/>
    <p:sldId id="483" r:id="rId39"/>
    <p:sldId id="1226" r:id="rId40"/>
    <p:sldId id="1251" r:id="rId41"/>
    <p:sldId id="489" r:id="rId42"/>
    <p:sldId id="462" r:id="rId43"/>
    <p:sldId id="463" r:id="rId44"/>
    <p:sldId id="488" r:id="rId45"/>
    <p:sldId id="464" r:id="rId46"/>
    <p:sldId id="480" r:id="rId47"/>
    <p:sldId id="491" r:id="rId48"/>
    <p:sldId id="492" r:id="rId49"/>
    <p:sldId id="465" r:id="rId50"/>
    <p:sldId id="447" r:id="rId5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477"/>
            <p14:sldId id="478"/>
            <p14:sldId id="448"/>
            <p14:sldId id="479"/>
            <p14:sldId id="1255"/>
            <p14:sldId id="1257"/>
            <p14:sldId id="449"/>
            <p14:sldId id="1252"/>
            <p14:sldId id="450"/>
            <p14:sldId id="1060"/>
            <p14:sldId id="1253"/>
            <p14:sldId id="1254"/>
            <p14:sldId id="1258"/>
            <p14:sldId id="1263"/>
            <p14:sldId id="1264"/>
            <p14:sldId id="1260"/>
            <p14:sldId id="1261"/>
            <p14:sldId id="1262"/>
            <p14:sldId id="452"/>
            <p14:sldId id="495"/>
            <p14:sldId id="1270"/>
            <p14:sldId id="1268"/>
            <p14:sldId id="1269"/>
            <p14:sldId id="453"/>
            <p14:sldId id="1266"/>
            <p14:sldId id="454"/>
            <p14:sldId id="493"/>
            <p14:sldId id="494"/>
            <p14:sldId id="456"/>
            <p14:sldId id="1267"/>
            <p14:sldId id="905"/>
            <p14:sldId id="458"/>
            <p14:sldId id="459"/>
            <p14:sldId id="483"/>
            <p14:sldId id="1251"/>
            <p14:sldId id="489"/>
            <p14:sldId id="462"/>
            <p14:sldId id="463"/>
            <p14:sldId id="464"/>
            <p14:sldId id="480"/>
            <p14:sldId id="491"/>
            <p14:sldId id="492"/>
            <p14:sldId id="447"/>
            <p14:sldId id="455"/>
            <p14:sldId id="1226"/>
            <p14:sldId id="465"/>
            <p14:sldId id="488"/>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1282" y="77"/>
      </p:cViewPr>
      <p:guideLst>
        <p:guide orient="horz" pos="2153"/>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s231n.github.io/neural-networks-3/#annealing-the-learning-rate"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lipeng2/cyclical-learning-rates-for-training-neural-networks-4de755927d46"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每次小批量样本的</a:t>
            </a:r>
            <a:r>
              <a:rPr lang="en-US" altLang="zh-CN" dirty="0"/>
              <a:t>µ B </a:t>
            </a:r>
            <a:r>
              <a:rPr lang="zh-CN" altLang="en-US" dirty="0"/>
              <a:t>和方差</a:t>
            </a:r>
            <a:r>
              <a:rPr lang="en-US" altLang="zh-CN" dirty="0"/>
              <a:t>σ 2</a:t>
            </a:r>
            <a:endParaRPr lang="en-US" altLang="zh-CN" dirty="0"/>
          </a:p>
          <a:p>
            <a:r>
              <a:rPr lang="en-US" altLang="zh-CN" dirty="0"/>
              <a:t>B </a:t>
            </a:r>
            <a:r>
              <a:rPr lang="zh-CN" altLang="en-US" dirty="0"/>
              <a:t>是净输入</a:t>
            </a:r>
            <a:r>
              <a:rPr lang="en-US" altLang="zh-CN" dirty="0"/>
              <a:t>z</a:t>
            </a:r>
            <a:endParaRPr lang="en-US" altLang="zh-CN" dirty="0"/>
          </a:p>
          <a:p>
            <a:r>
              <a:rPr lang="en-US" altLang="zh-CN" dirty="0"/>
              <a:t>(l) </a:t>
            </a:r>
            <a:r>
              <a:rPr lang="zh-CN" altLang="en-US" dirty="0"/>
              <a:t>的函数，而</a:t>
            </a:r>
            <a:endParaRPr lang="zh-CN" altLang="en-US" dirty="0"/>
          </a:p>
          <a:p>
            <a:r>
              <a:rPr lang="zh-CN" altLang="en-US" dirty="0"/>
              <a:t>不是常量。因此在计算参数梯度时需要考虑</a:t>
            </a:r>
            <a:r>
              <a:rPr lang="en-US" altLang="zh-CN" dirty="0"/>
              <a:t>µ B </a:t>
            </a:r>
            <a:r>
              <a:rPr lang="zh-CN" altLang="en-US" dirty="0"/>
              <a:t>和</a:t>
            </a:r>
            <a:r>
              <a:rPr lang="en-US" altLang="zh-CN" dirty="0"/>
              <a:t>σ 2</a:t>
            </a:r>
            <a:endParaRPr lang="en-US" altLang="zh-CN" dirty="0"/>
          </a:p>
          <a:p>
            <a:r>
              <a:rPr lang="en-US" altLang="zh-CN" dirty="0"/>
              <a:t>B </a:t>
            </a:r>
            <a:r>
              <a:rPr lang="zh-CN" altLang="en-US" dirty="0"/>
              <a:t>的影响。当训练完成时，用</a:t>
            </a:r>
            <a:endParaRPr lang="zh-CN" altLang="en-US" dirty="0"/>
          </a:p>
          <a:p>
            <a:r>
              <a:rPr lang="zh-CN" altLang="en-US" dirty="0"/>
              <a:t>整个数据集上的均值</a:t>
            </a:r>
            <a:r>
              <a:rPr lang="en-US" altLang="zh-CN" dirty="0"/>
              <a:t>µ</a:t>
            </a:r>
            <a:r>
              <a:rPr lang="zh-CN" altLang="en-US" dirty="0"/>
              <a:t>和方差</a:t>
            </a:r>
            <a:r>
              <a:rPr lang="en-US" altLang="zh-CN" dirty="0"/>
              <a:t>σ</a:t>
            </a:r>
            <a:r>
              <a:rPr lang="zh-CN" altLang="en-US" dirty="0"/>
              <a:t>来分别代替每次小批量样本的</a:t>
            </a:r>
            <a:r>
              <a:rPr lang="en-US" altLang="zh-CN" dirty="0"/>
              <a:t>µ B </a:t>
            </a:r>
            <a:r>
              <a:rPr lang="zh-CN" altLang="en-US" dirty="0"/>
              <a:t>和方差</a:t>
            </a:r>
            <a:r>
              <a:rPr lang="en-US" altLang="zh-CN" dirty="0"/>
              <a:t>σ 2</a:t>
            </a:r>
            <a:endParaRPr lang="en-US" altLang="zh-CN" dirty="0"/>
          </a:p>
          <a:p>
            <a:r>
              <a:rPr lang="en-US" altLang="zh-CN" dirty="0"/>
              <a:t>B </a:t>
            </a:r>
            <a:r>
              <a:rPr lang="zh-CN" altLang="en-US" dirty="0"/>
              <a:t>。在</a:t>
            </a:r>
            <a:endParaRPr lang="zh-CN" altLang="en-US" dirty="0"/>
          </a:p>
          <a:p>
            <a:r>
              <a:rPr lang="zh-CN" altLang="en-US" dirty="0"/>
              <a:t>实践中，</a:t>
            </a:r>
            <a:r>
              <a:rPr lang="en-US" altLang="zh-CN" dirty="0"/>
              <a:t>µ B </a:t>
            </a:r>
            <a:r>
              <a:rPr lang="zh-CN" altLang="en-US" dirty="0"/>
              <a:t>和</a:t>
            </a:r>
            <a:r>
              <a:rPr lang="en-US" altLang="zh-CN" dirty="0"/>
              <a:t>σ 2</a:t>
            </a:r>
            <a:endParaRPr lang="en-US" altLang="zh-CN" dirty="0"/>
          </a:p>
          <a:p>
            <a:r>
              <a:rPr lang="en-US" altLang="zh-CN" dirty="0"/>
              <a:t>B </a:t>
            </a:r>
            <a:r>
              <a:rPr lang="zh-CN" altLang="en-US" dirty="0"/>
              <a:t>也可以用移动平均来计算</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endParaRPr lang="zh-CN" altLang="en-US" dirty="0"/>
          </a:p>
          <a:p>
            <a:r>
              <a:rPr lang="zh-CN" altLang="en-US" dirty="0"/>
              <a:t>一般规律，即有泛化能力的规律。</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假设网络有</a:t>
            </a:r>
            <a:r>
              <a:rPr lang="en-US" altLang="zh-CN" dirty="0"/>
              <a:t>10,000</a:t>
            </a:r>
            <a:r>
              <a:rPr lang="zh-CN" altLang="en-US" dirty="0"/>
              <a:t>维参数，一个点在某一维上是局部最低点的概率为</a:t>
            </a:r>
            <a:r>
              <a:rPr lang="en-US" altLang="zh-CN" dirty="0"/>
              <a:t>p</a:t>
            </a:r>
            <a:r>
              <a:rPr lang="zh-CN" altLang="en-US" dirty="0"/>
              <a:t>，那</a:t>
            </a:r>
            <a:endParaRPr lang="zh-CN" altLang="en-US" dirty="0"/>
          </a:p>
          <a:p>
            <a:r>
              <a:rPr lang="zh-CN" altLang="en-US" dirty="0"/>
              <a:t>么在整个参数空间中，局部最优点的概率为</a:t>
            </a:r>
            <a:r>
              <a:rPr lang="en-US" altLang="zh-CN" dirty="0"/>
              <a:t>p 10,000 </a:t>
            </a:r>
            <a:r>
              <a:rPr lang="zh-CN" altLang="en-US" dirty="0"/>
              <a:t>，这种可能性非常小。也就</a:t>
            </a:r>
            <a:endParaRPr lang="zh-CN" altLang="en-US" dirty="0"/>
          </a:p>
          <a:p>
            <a:r>
              <a:rPr lang="zh-CN" altLang="en-US" dirty="0"/>
              <a:t>是说高维空间中，大部分梯度为</a:t>
            </a:r>
            <a:r>
              <a:rPr lang="en-US" altLang="zh-CN" dirty="0"/>
              <a:t>0</a:t>
            </a:r>
            <a:r>
              <a:rPr lang="zh-CN" altLang="en-US" dirty="0"/>
              <a:t>的点都是鞍点。</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endParaRPr lang="zh-CN" altLang="en-US" dirty="0"/>
          </a:p>
          <a:p>
            <a:r>
              <a:rPr lang="zh-CN" altLang="en-US" dirty="0"/>
              <a:t>看出，每次迭代选取的批量样本数越多，下降效果越明显，并且取现越平滑。当</a:t>
            </a:r>
            <a:endParaRPr lang="zh-CN" altLang="en-US" dirty="0"/>
          </a:p>
          <a:p>
            <a:r>
              <a:rPr lang="zh-CN" altLang="en-US" dirty="0"/>
              <a:t>每次选取一个样本时（相当于随机梯度下降），损失整体是下降趋势，但局部看</a:t>
            </a:r>
            <a:endParaRPr lang="zh-CN" altLang="en-US" dirty="0"/>
          </a:p>
          <a:p>
            <a:r>
              <a:rPr lang="zh-CN" altLang="en-US" dirty="0"/>
              <a:t>会来回震荡。从</a:t>
            </a:r>
            <a:r>
              <a:rPr lang="en-US" altLang="zh-CN" dirty="0"/>
              <a:t>(b)</a:t>
            </a:r>
            <a:r>
              <a:rPr lang="zh-CN" altLang="en-US" dirty="0"/>
              <a:t>可以看出，如果按整个数据集迭代的来看损失变化情况，则</a:t>
            </a:r>
            <a:endParaRPr lang="zh-CN" altLang="en-US" dirty="0"/>
          </a:p>
          <a:p>
            <a:r>
              <a:rPr lang="zh-CN" altLang="en-US" dirty="0"/>
              <a:t>小批量样本数越小，下降效果越明显。</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α</a:t>
            </a:r>
            <a:r>
              <a:rPr lang="zh-CN" altLang="en-US" dirty="0"/>
              <a:t>是初始的学习率</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Reduce 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endParaRPr lang="en-US" altLang="zh-CN" sz="1200" b="0" i="0" kern="1200" dirty="0">
              <a:solidFill>
                <a:schemeClr val="tx1"/>
              </a:solidFill>
              <a:effectLst/>
              <a:latin typeface="+mn-lt"/>
              <a:ea typeface="+mn-ea"/>
              <a:cs typeface="+mn-cs"/>
            </a:endParaRPr>
          </a:p>
          <a:p>
            <a:r>
              <a:rPr lang="en-US" altLang="zh-CN" dirty="0">
                <a:hlinkClick r:id="rId3"/>
              </a:rPr>
              <a:t>http://cs231n.github.io/neural-networks-3/#annealing-the-learning-rate</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hlinkClick r:id="rId3"/>
              </a:rPr>
              <a:t>https://medium.com/@lipeng2/cyclical-learning-rates-for-training-neural-networks-4de755927d46</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ψ(·)</a:t>
            </a:r>
            <a:r>
              <a:rPr lang="zh-CN" altLang="en-US" dirty="0"/>
              <a:t>为学习率缩放函数，可以取</a:t>
            </a:r>
            <a:r>
              <a:rPr lang="en-US" altLang="zh-CN" dirty="0"/>
              <a:t>1</a:t>
            </a:r>
            <a:r>
              <a:rPr lang="zh-CN" altLang="en-US" dirty="0"/>
              <a:t>或梯度的模的移动平均；</a:t>
            </a:r>
            <a:endParaRPr lang="en-US" altLang="zh-CN" dirty="0"/>
          </a:p>
          <a:p>
            <a:r>
              <a:rPr lang="zh-CN" altLang="en-US" dirty="0"/>
              <a:t>如</a:t>
            </a:r>
            <a:r>
              <a:rPr lang="en-US" altLang="zh-CN" dirty="0"/>
              <a:t>ψ(·)</a:t>
            </a:r>
            <a:r>
              <a:rPr lang="zh-CN" altLang="en-US" dirty="0"/>
              <a:t>为优化后的参数更</a:t>
            </a:r>
            <a:endParaRPr lang="zh-CN" altLang="en-US" dirty="0"/>
          </a:p>
          <a:p>
            <a:r>
              <a:rPr lang="zh-CN" altLang="en-US" dirty="0"/>
              <a:t>新方向，可以取当前的梯度</a:t>
            </a:r>
            <a:r>
              <a:rPr lang="en-US" altLang="zh-CN" dirty="0"/>
              <a:t>g t </a:t>
            </a:r>
            <a:r>
              <a:rPr lang="zh-CN" altLang="en-US" dirty="0"/>
              <a:t>或历史梯度的移动平均。</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835025" y="2784475"/>
            <a:ext cx="7315200" cy="195738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z="100" strike="noStrike" noProof="1">
              <a:solidFill>
                <a:srgbClr val="FFFFFF"/>
              </a:solidFill>
            </a:endParaRPr>
          </a:p>
        </p:txBody>
      </p:sp>
      <p:pic>
        <p:nvPicPr>
          <p:cNvPr id="3075" name="图片 1" descr="nndl"/>
          <p:cNvPicPr>
            <a:picLocks noChangeAspect="1"/>
          </p:cNvPicPr>
          <p:nvPr/>
        </p:nvPicPr>
        <p:blipFill>
          <a:blip r:embed="rId2"/>
          <a:stretch>
            <a:fillRect/>
          </a:stretch>
        </p:blipFill>
        <p:spPr>
          <a:xfrm>
            <a:off x="2222500" y="1603375"/>
            <a:ext cx="4699000" cy="1089025"/>
          </a:xfrm>
          <a:prstGeom prst="rect">
            <a:avLst/>
          </a:prstGeom>
          <a:noFill/>
          <a:ln w="9525">
            <a:noFill/>
          </a:ln>
        </p:spPr>
      </p:pic>
      <p:pic>
        <p:nvPicPr>
          <p:cNvPr id="3076" name="图片 2" descr="gaofei"/>
          <p:cNvPicPr>
            <a:picLocks noChangeAspect="1"/>
          </p:cNvPicPr>
          <p:nvPr/>
        </p:nvPicPr>
        <p:blipFill>
          <a:blip r:embed="rId3"/>
          <a:stretch>
            <a:fillRect/>
          </a:stretch>
        </p:blipFill>
        <p:spPr>
          <a:xfrm>
            <a:off x="2667000" y="4811713"/>
            <a:ext cx="3651250" cy="1390650"/>
          </a:xfrm>
          <a:prstGeom prst="rect">
            <a:avLst/>
          </a:prstGeom>
          <a:noFill/>
          <a:ln w="9525">
            <a:noFill/>
          </a:ln>
        </p:spPr>
      </p:pic>
      <p:pic>
        <p:nvPicPr>
          <p:cNvPr id="3077" name="图片 13" descr="脑部 (5)"/>
          <p:cNvPicPr>
            <a:picLocks noChangeAspect="1"/>
          </p:cNvPicPr>
          <p:nvPr/>
        </p:nvPicPr>
        <p:blipFill>
          <a:blip r:embed="rId4"/>
          <a:stretch>
            <a:fillRect/>
          </a:stretch>
        </p:blipFill>
        <p:spPr>
          <a:xfrm>
            <a:off x="3949700" y="331788"/>
            <a:ext cx="1085850" cy="1085850"/>
          </a:xfrm>
          <a:prstGeom prst="rect">
            <a:avLst/>
          </a:prstGeom>
          <a:noFill/>
          <a:ln w="9525">
            <a:noFill/>
          </a:ln>
        </p:spPr>
      </p:pic>
      <p:sp>
        <p:nvSpPr>
          <p:cNvPr id="2" name="Rectangle 10"/>
          <p:cNvSpPr/>
          <p:nvPr/>
        </p:nvSpPr>
        <p:spPr>
          <a:xfrm>
            <a:off x="835025" y="2784475"/>
            <a:ext cx="7315200" cy="1957388"/>
          </a:xfrm>
          <a:prstGeom prst="rect">
            <a:avLst/>
          </a:prstGeom>
          <a:noFill/>
          <a:ln w="6350" cap="rnd" cmpd="sng" algn="ctr">
            <a:solidFill>
              <a:schemeClr val="accent5"/>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z="100" strike="noStrike" noProof="1">
              <a:solidFill>
                <a:srgbClr val="FFFFFF"/>
              </a:solidFill>
            </a:endParaRPr>
          </a:p>
        </p:txBody>
      </p:sp>
      <p:pic>
        <p:nvPicPr>
          <p:cNvPr id="3079" name="图片 2" descr="nndl"/>
          <p:cNvPicPr>
            <a:picLocks noChangeAspect="1"/>
          </p:cNvPicPr>
          <p:nvPr/>
        </p:nvPicPr>
        <p:blipFill>
          <a:blip r:embed="rId2"/>
          <a:stretch>
            <a:fillRect/>
          </a:stretch>
        </p:blipFill>
        <p:spPr>
          <a:xfrm>
            <a:off x="2222500" y="1603375"/>
            <a:ext cx="4699000" cy="1089025"/>
          </a:xfrm>
          <a:prstGeom prst="rect">
            <a:avLst/>
          </a:prstGeom>
          <a:noFill/>
          <a:ln w="9525">
            <a:noFill/>
          </a:ln>
        </p:spPr>
      </p:pic>
      <p:pic>
        <p:nvPicPr>
          <p:cNvPr id="3080" name="图片 4" descr="gaofei"/>
          <p:cNvPicPr>
            <a:picLocks noChangeAspect="1"/>
          </p:cNvPicPr>
          <p:nvPr/>
        </p:nvPicPr>
        <p:blipFill>
          <a:blip r:embed="rId3"/>
          <a:stretch>
            <a:fillRect/>
          </a:stretch>
        </p:blipFill>
        <p:spPr>
          <a:xfrm>
            <a:off x="2667000" y="4811713"/>
            <a:ext cx="3651250" cy="1390650"/>
          </a:xfrm>
          <a:prstGeom prst="rect">
            <a:avLst/>
          </a:prstGeom>
          <a:noFill/>
          <a:ln w="9525">
            <a:noFill/>
          </a:ln>
        </p:spPr>
      </p:pic>
      <p:pic>
        <p:nvPicPr>
          <p:cNvPr id="3081" name="图片 13" descr="脑部 (5)"/>
          <p:cNvPicPr>
            <a:picLocks noChangeAspect="1"/>
          </p:cNvPicPr>
          <p:nvPr/>
        </p:nvPicPr>
        <p:blipFill>
          <a:blip r:embed="rId4"/>
          <a:stretch>
            <a:fillRect/>
          </a:stretch>
        </p:blipFill>
        <p:spPr>
          <a:xfrm>
            <a:off x="3949700" y="331788"/>
            <a:ext cx="1085850" cy="1085850"/>
          </a:xfrm>
          <a:prstGeom prst="rect">
            <a:avLst/>
          </a:prstGeom>
          <a:noFill/>
          <a:ln w="9525">
            <a:noFill/>
          </a:ln>
        </p:spPr>
      </p:pic>
      <p:sp>
        <p:nvSpPr>
          <p:cNvPr id="8" name="Title 7"/>
          <p:cNvSpPr>
            <a:spLocks noGrp="1"/>
          </p:cNvSpPr>
          <p:nvPr>
            <p:ph type="ctrTitle"/>
          </p:nvPr>
        </p:nvSpPr>
        <p:spPr>
          <a:xfrm>
            <a:off x="1062990" y="3023236"/>
            <a:ext cx="6858000" cy="1514475"/>
          </a:xfrm>
        </p:spPr>
        <p:txBody>
          <a:bodyPr anchor="ctr"/>
          <a:lstStyle>
            <a:lvl1pPr algn="ctr">
              <a:defRPr sz="4000" b="1" u="none" strike="noStrike" kern="1200" cap="none" spc="600" normalizeH="0">
                <a:solidFill>
                  <a:schemeClr val="accent4"/>
                </a:solidFill>
                <a:uFillTx/>
                <a:latin typeface="微软雅黑" panose="020B0503020204020204" pitchFamily="34" charset="-122"/>
                <a:ea typeface="微软雅黑" panose="020B0503020204020204" pitchFamily="34" charset="-122"/>
              </a:defRPr>
            </a:lvl1pPr>
          </a:lstStyle>
          <a:p>
            <a:pPr fontAlgn="base"/>
            <a:endParaRPr lang="en-US" strike="noStrike" noProof="1"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749300" y="2438400"/>
            <a:ext cx="7315200" cy="1955800"/>
          </a:xfrm>
          <a:prstGeom prst="rect">
            <a:avLst/>
          </a:prstGeom>
          <a:noFill/>
          <a:ln w="6350" cap="rnd" cmpd="sng" algn="ctr">
            <a:solidFill>
              <a:schemeClr val="accent4">
                <a:lumMod val="60000"/>
                <a:lumOff val="4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z="100" strike="noStrike" noProof="1">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4000" b="1">
                <a:solidFill>
                  <a:srgbClr val="FFC000"/>
                </a:solidFill>
                <a:latin typeface="微软雅黑" panose="020B0503020204020204" pitchFamily="34" charset="-122"/>
                <a:ea typeface="微软雅黑" panose="020B0503020204020204" pitchFamily="34" charset="-122"/>
              </a:defRPr>
            </a:lvl1pPr>
          </a:lstStyle>
          <a:p>
            <a:pPr fontAlgn="base"/>
            <a:endParaRPr lang="en-US" strike="noStrike" noProof="1"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末尾幻灯片">
    <p:bg>
      <p:bgPr>
        <a:noFill/>
        <a:effectLst/>
      </p:bgPr>
    </p:bg>
    <p:spTree>
      <p:nvGrpSpPr>
        <p:cNvPr id="1" name=""/>
        <p:cNvGrpSpPr/>
        <p:nvPr/>
      </p:nvGrpSpPr>
      <p:grpSpPr>
        <a:xfrm>
          <a:off x="0" y="0"/>
          <a:ext cx="0" cy="0"/>
          <a:chOff x="0" y="0"/>
          <a:chExt cx="0" cy="0"/>
        </a:xfrm>
      </p:grpSpPr>
      <p:grpSp>
        <p:nvGrpSpPr>
          <p:cNvPr id="5122" name="组合 1"/>
          <p:cNvGrpSpPr/>
          <p:nvPr/>
        </p:nvGrpSpPr>
        <p:grpSpPr>
          <a:xfrm>
            <a:off x="-1031875" y="911225"/>
            <a:ext cx="2628900" cy="3646488"/>
            <a:chOff x="-1265" y="1436"/>
            <a:chExt cx="4140" cy="5742"/>
          </a:xfrm>
        </p:grpSpPr>
        <p:grpSp>
          <p:nvGrpSpPr>
            <p:cNvPr id="5123" name="组合 8"/>
            <p:cNvGrpSpPr/>
            <p:nvPr/>
          </p:nvGrpSpPr>
          <p:grpSpPr>
            <a:xfrm>
              <a:off x="-1265" y="1436"/>
              <a:ext cx="4140" cy="5742"/>
              <a:chOff x="-1072086" y="911153"/>
              <a:chExt cx="3506257" cy="3646353"/>
            </a:xfrm>
          </p:grpSpPr>
          <p:sp>
            <p:nvSpPr>
              <p:cNvPr id="6" name="任意多边形: 形状 5"/>
              <p:cNvSpPr/>
              <p:nvPr userDrawn="1">
                <p:custDataLst>
                  <p:tags r:id="rId2"/>
                </p:custDataLst>
              </p:nvPr>
            </p:nvSpPr>
            <p:spPr>
              <a:xfrm rot="17984747">
                <a:off x="-1303972" y="1143038"/>
                <a:ext cx="3534185" cy="3070413"/>
              </a:xfrm>
              <a:custGeom>
                <a:avLst/>
                <a:gdLst>
                  <a:gd name="connsiteX0" fmla="*/ 3520181 w 3534185"/>
                  <a:gd name="connsiteY0" fmla="*/ 0 h 3070413"/>
                  <a:gd name="connsiteX1" fmla="*/ 3522218 w 3534185"/>
                  <a:gd name="connsiteY1" fmla="*/ 6560 h 3070413"/>
                  <a:gd name="connsiteX2" fmla="*/ 3534185 w 3534185"/>
                  <a:gd name="connsiteY2" fmla="*/ 125272 h 3070413"/>
                  <a:gd name="connsiteX3" fmla="*/ 3534185 w 3534185"/>
                  <a:gd name="connsiteY3" fmla="*/ 2481371 h 3070413"/>
                  <a:gd name="connsiteX4" fmla="*/ 2945143 w 3534185"/>
                  <a:gd name="connsiteY4" fmla="*/ 3070413 h 3070413"/>
                  <a:gd name="connsiteX5" fmla="*/ 589042 w 3534185"/>
                  <a:gd name="connsiteY5" fmla="*/ 3070413 h 3070413"/>
                  <a:gd name="connsiteX6" fmla="*/ 0 w 3534185"/>
                  <a:gd name="connsiteY6" fmla="*/ 2481371 h 3070413"/>
                  <a:gd name="connsiteX7" fmla="*/ 0 w 3534185"/>
                  <a:gd name="connsiteY7" fmla="*/ 2011605 h 3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4185" h="3070413">
                    <a:moveTo>
                      <a:pt x="3520181" y="0"/>
                    </a:moveTo>
                    <a:lnTo>
                      <a:pt x="3522218" y="6560"/>
                    </a:lnTo>
                    <a:cubicBezTo>
                      <a:pt x="3530064" y="44905"/>
                      <a:pt x="3534185" y="84607"/>
                      <a:pt x="3534185" y="125272"/>
                    </a:cubicBezTo>
                    <a:lnTo>
                      <a:pt x="3534185" y="2481371"/>
                    </a:lnTo>
                    <a:cubicBezTo>
                      <a:pt x="3534185" y="2806690"/>
                      <a:pt x="3270462" y="3070413"/>
                      <a:pt x="2945143" y="3070413"/>
                    </a:cubicBezTo>
                    <a:lnTo>
                      <a:pt x="589042" y="3070413"/>
                    </a:lnTo>
                    <a:cubicBezTo>
                      <a:pt x="263723" y="3070413"/>
                      <a:pt x="0" y="2806690"/>
                      <a:pt x="0" y="2481371"/>
                    </a:cubicBezTo>
                    <a:lnTo>
                      <a:pt x="0" y="2011605"/>
                    </a:lnTo>
                    <a:close/>
                  </a:path>
                </a:pathLst>
              </a:custGeom>
              <a:solidFill>
                <a:srgbClr val="00184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00" strike="noStrike" noProof="1">
                  <a:solidFill>
                    <a:schemeClr val="bg1"/>
                  </a:solidFill>
                </a:endParaRPr>
              </a:p>
            </p:txBody>
          </p:sp>
          <p:sp>
            <p:nvSpPr>
              <p:cNvPr id="7" name="任意多边形: 形状 6"/>
              <p:cNvSpPr/>
              <p:nvPr userDrawn="1">
                <p:custDataLst>
                  <p:tags r:id="rId3"/>
                </p:custDataLst>
              </p:nvPr>
            </p:nvSpPr>
            <p:spPr>
              <a:xfrm rot="1824759">
                <a:off x="-950925" y="1081136"/>
                <a:ext cx="3385096" cy="3476370"/>
              </a:xfrm>
              <a:custGeom>
                <a:avLst/>
                <a:gdLst>
                  <a:gd name="connsiteX0" fmla="*/ 164178 w 3385096"/>
                  <a:gd name="connsiteY0" fmla="*/ 98954 h 3476370"/>
                  <a:gd name="connsiteX1" fmla="*/ 488130 w 3385096"/>
                  <a:gd name="connsiteY1" fmla="*/ 0 h 3476370"/>
                  <a:gd name="connsiteX2" fmla="*/ 2805689 w 3385096"/>
                  <a:gd name="connsiteY2" fmla="*/ 0 h 3476370"/>
                  <a:gd name="connsiteX3" fmla="*/ 3385096 w 3385096"/>
                  <a:gd name="connsiteY3" fmla="*/ 579407 h 3476370"/>
                  <a:gd name="connsiteX4" fmla="*/ 3385096 w 3385096"/>
                  <a:gd name="connsiteY4" fmla="*/ 2896963 h 3476370"/>
                  <a:gd name="connsiteX5" fmla="*/ 2805689 w 3385096"/>
                  <a:gd name="connsiteY5" fmla="*/ 3476370 h 3476370"/>
                  <a:gd name="connsiteX6" fmla="*/ 1882354 w 3385096"/>
                  <a:gd name="connsiteY6" fmla="*/ 3476370 h 3476370"/>
                  <a:gd name="connsiteX7" fmla="*/ 0 w 3385096"/>
                  <a:gd name="connsiteY7" fmla="*/ 269598 h 3476370"/>
                  <a:gd name="connsiteX8" fmla="*/ 7677 w 3385096"/>
                  <a:gd name="connsiteY8" fmla="*/ 255455 h 3476370"/>
                  <a:gd name="connsiteX9" fmla="*/ 164178 w 3385096"/>
                  <a:gd name="connsiteY9" fmla="*/ 98954 h 347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5096" h="3476370">
                    <a:moveTo>
                      <a:pt x="164178" y="98954"/>
                    </a:moveTo>
                    <a:cubicBezTo>
                      <a:pt x="256652" y="36479"/>
                      <a:pt x="368131" y="0"/>
                      <a:pt x="488130" y="0"/>
                    </a:cubicBezTo>
                    <a:lnTo>
                      <a:pt x="2805689" y="0"/>
                    </a:lnTo>
                    <a:cubicBezTo>
                      <a:pt x="3125687" y="0"/>
                      <a:pt x="3385096" y="259409"/>
                      <a:pt x="3385096" y="579407"/>
                    </a:cubicBezTo>
                    <a:lnTo>
                      <a:pt x="3385096" y="2896963"/>
                    </a:lnTo>
                    <a:cubicBezTo>
                      <a:pt x="3385096" y="3216961"/>
                      <a:pt x="3125687" y="3476370"/>
                      <a:pt x="2805689" y="3476370"/>
                    </a:cubicBezTo>
                    <a:lnTo>
                      <a:pt x="1882354" y="3476370"/>
                    </a:lnTo>
                    <a:lnTo>
                      <a:pt x="0" y="269598"/>
                    </a:lnTo>
                    <a:lnTo>
                      <a:pt x="7677" y="255455"/>
                    </a:lnTo>
                    <a:cubicBezTo>
                      <a:pt x="49326" y="193806"/>
                      <a:pt x="102529" y="140603"/>
                      <a:pt x="164178" y="98954"/>
                    </a:cubicBezTo>
                    <a:close/>
                  </a:path>
                </a:pathLst>
              </a:cu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lang="zh-CN" altLang="en-US" sz="100" strike="noStrike" noProof="1">
                  <a:solidFill>
                    <a:schemeClr val="bg1"/>
                  </a:solidFill>
                </a:endParaRPr>
              </a:p>
            </p:txBody>
          </p:sp>
        </p:grpSp>
        <p:sp>
          <p:nvSpPr>
            <p:cNvPr id="8" name="标题 1"/>
            <p:cNvSpPr>
              <a:spLocks noGrp="1"/>
            </p:cNvSpPr>
            <p:nvPr>
              <p:custDataLst>
                <p:tags r:id="rId4"/>
              </p:custDataLst>
            </p:nvPr>
          </p:nvSpPr>
          <p:spPr>
            <a:xfrm>
              <a:off x="220" y="2788"/>
              <a:ext cx="2153" cy="1890"/>
            </a:xfrm>
            <a:prstGeom prst="rect">
              <a:avLst/>
            </a:prstGeom>
          </p:spPr>
          <p:txBody>
            <a:bodyPr vert="horz" lIns="50625" tIns="26325" rIns="50625" bIns="0" rtlCol="0" anchor="b" anchorCtr="0">
              <a:normAutofit fontScale="90000"/>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accent2"/>
                  </a:solidFill>
                  <a:uFillTx/>
                  <a:latin typeface="Arial" panose="020B0604020202020204" pitchFamily="34" charset="0"/>
                  <a:ea typeface="汉仪旗黑-85S" panose="00020600040101010101" pitchFamily="18" charset="-122"/>
                  <a:cs typeface="+mj-cs"/>
                  <a:sym typeface="+mn-ea"/>
                </a:defRPr>
              </a:lvl1pPr>
            </a:lstStyle>
            <a:p>
              <a:pPr marL="0" marR="0" lvl="0" indent="0" algn="ctr" defTabSz="914400" rtl="0" eaLnBrk="1" fontAlgn="auto" latinLnBrk="0" hangingPunct="1">
                <a:lnSpc>
                  <a:spcPct val="100000"/>
                </a:lnSpc>
                <a:spcBef>
                  <a:spcPct val="0"/>
                </a:spcBef>
                <a:spcAft>
                  <a:spcPct val="0"/>
                </a:spcAft>
                <a:buClrTx/>
                <a:buSzTx/>
                <a:buFontTx/>
                <a:buNone/>
              </a:pPr>
              <a:r>
                <a:rPr kumimoji="0" lang="zh-CN" altLang="en-US" sz="45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rPr>
                <a:t>目录</a:t>
              </a:r>
              <a:endParaRPr kumimoji="0" lang="zh-CN" altLang="en-US" sz="45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endParaRPr>
            </a:p>
          </p:txBody>
        </p:sp>
      </p:grpSp>
      <p:sp>
        <p:nvSpPr>
          <p:cNvPr id="10" name="文本占位符 9"/>
          <p:cNvSpPr>
            <a:spLocks noGrp="1"/>
          </p:cNvSpPr>
          <p:nvPr>
            <p:ph type="body" idx="1"/>
          </p:nvPr>
        </p:nvSpPr>
        <p:spPr>
          <a:xfrm>
            <a:off x="2531110" y="901700"/>
            <a:ext cx="5843905" cy="5054600"/>
          </a:xfrm>
          <a:prstGeom prst="rect">
            <a:avLst/>
          </a:prstGeom>
        </p:spPr>
        <p:txBody>
          <a:bodyPr vert="horz" lIns="101600" tIns="0" rIns="82550" bIns="0" rtlCol="0">
            <a:noAutofit/>
          </a:bodyPr>
          <a:lstStyle>
            <a:lvl1pPr>
              <a:lnSpc>
                <a:spcPct val="200000"/>
              </a:lnSpc>
              <a:defRPr sz="3000">
                <a:solidFill>
                  <a:srgbClr val="001844"/>
                </a:solidFill>
                <a:latin typeface="华文中宋" panose="02010600040101010101" charset="-122"/>
                <a:ea typeface="华文中宋" panose="02010600040101010101" charset="-122"/>
              </a:defRPr>
            </a:lvl1pPr>
            <a:lvl2pPr>
              <a:lnSpc>
                <a:spcPct val="200000"/>
              </a:lnSpc>
              <a:defRPr sz="2400">
                <a:latin typeface="华文中宋" panose="02010600040101010101" charset="-122"/>
                <a:ea typeface="华文中宋" panose="02010600040101010101" charset="-122"/>
              </a:defRPr>
            </a:lvl2pPr>
            <a:lvl3pPr>
              <a:lnSpc>
                <a:spcPct val="200000"/>
              </a:lnSpc>
              <a:defRPr sz="3000">
                <a:latin typeface="华文中宋" panose="02010600040101010101" charset="-122"/>
                <a:ea typeface="华文中宋" panose="02010600040101010101" charset="-122"/>
              </a:defRPr>
            </a:lvl3pPr>
            <a:lvl4pPr>
              <a:lnSpc>
                <a:spcPct val="200000"/>
              </a:lnSpc>
              <a:defRPr sz="3000">
                <a:latin typeface="华文中宋" panose="02010600040101010101" charset="-122"/>
                <a:ea typeface="华文中宋" panose="02010600040101010101" charset="-122"/>
              </a:defRPr>
            </a:lvl4pPr>
            <a:lvl5pPr>
              <a:lnSpc>
                <a:spcPct val="200000"/>
              </a:lnSpc>
              <a:defRPr sz="1800">
                <a:latin typeface="华文中宋" panose="02010600040101010101" charset="-122"/>
                <a:ea typeface="华文中宋" panose="02010600040101010101" charset="-122"/>
              </a:defRPr>
            </a:lvl5pPr>
          </a:lstStyle>
          <a:p>
            <a:pPr lvl="0" fontAlgn="base"/>
            <a:r>
              <a:rPr lang="zh-CN" altLang="en-US" strike="noStrike" noProof="1" dirty="0"/>
              <a:t>单击此处编辑母版文本样式</a:t>
            </a:r>
            <a:endParaRPr lang="zh-CN" altLang="en-US" strike="noStrike" noProof="1" dirty="0"/>
          </a:p>
          <a:p>
            <a:pPr lvl="1" fontAlgn="base"/>
            <a:r>
              <a:rPr lang="zh-CN" altLang="en-US" strike="noStrike" noProof="1" dirty="0"/>
              <a:t>第二级</a:t>
            </a:r>
            <a:endParaRPr lang="zh-CN" altLang="en-US" strike="noStrike" noProof="1"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6146" name="Straight Connector 28"/>
          <p:cNvSpPr/>
          <p:nvPr/>
        </p:nvSpPr>
        <p:spPr>
          <a:xfrm>
            <a:off x="107950" y="960438"/>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0">
              <a:latin typeface="Arial" panose="020B0604020202020204" pitchFamily="34" charset="0"/>
            </a:endParaRPr>
          </a:p>
        </p:txBody>
      </p:sp>
      <p:sp>
        <p:nvSpPr>
          <p:cNvPr id="6147" name="Straight Connector 27"/>
          <p:cNvSpPr/>
          <p:nvPr/>
        </p:nvSpPr>
        <p:spPr>
          <a:xfrm>
            <a:off x="107950" y="6515100"/>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50">
              <a:latin typeface="华文楷体" panose="02010600040101010101" pitchFamily="2" charset="-122"/>
            </a:endParaRPr>
          </a:p>
        </p:txBody>
      </p:sp>
      <p:sp>
        <p:nvSpPr>
          <p:cNvPr id="6148" name="Footer Placeholder 2"/>
          <p:cNvSpPr txBox="1"/>
          <p:nvPr/>
        </p:nvSpPr>
        <p:spPr>
          <a:xfrm>
            <a:off x="4168775"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dirty="0">
                <a:solidFill>
                  <a:srgbClr val="404040"/>
                </a:solidFill>
                <a:latin typeface="Century Schoolbook" panose="02040604050505020304" charset="0"/>
              </a:rPr>
              <a:t>《</a:t>
            </a:r>
            <a:r>
              <a:rPr lang="zh-CN" altLang="en-US" sz="900" dirty="0">
                <a:solidFill>
                  <a:srgbClr val="404040"/>
                </a:solidFill>
                <a:latin typeface="Century Schoolbook" panose="02040604050505020304" charset="0"/>
              </a:rPr>
              <a:t>神经网络与深度学习</a:t>
            </a:r>
            <a:r>
              <a:rPr lang="en-US" altLang="zh-CN" sz="900" dirty="0">
                <a:solidFill>
                  <a:srgbClr val="404040"/>
                </a:solidFill>
                <a:latin typeface="Century Schoolbook" panose="02040604050505020304" charset="0"/>
              </a:rPr>
              <a:t>》</a:t>
            </a:r>
            <a:endParaRPr lang="en-US" altLang="zh-CN" sz="900" dirty="0">
              <a:solidFill>
                <a:srgbClr val="404040"/>
              </a:solidFill>
              <a:latin typeface="Century Schoolbook" panose="02040604050505020304" charset="0"/>
            </a:endParaRPr>
          </a:p>
        </p:txBody>
      </p:sp>
      <p:sp>
        <p:nvSpPr>
          <p:cNvPr id="6149" name="Rectangle 17"/>
          <p:cNvSpPr/>
          <p:nvPr/>
        </p:nvSpPr>
        <p:spPr>
          <a:xfrm>
            <a:off x="8229600" y="6513513"/>
            <a:ext cx="246380" cy="229870"/>
          </a:xfrm>
          <a:prstGeom prst="rect">
            <a:avLst/>
          </a:prstGeom>
          <a:noFill/>
          <a:ln w="9525">
            <a:noFill/>
          </a:ln>
        </p:spPr>
        <p:txBody>
          <a:bodyPr wrap="none" anchor="t">
            <a:spAutoFit/>
          </a:bodyPr>
          <a:p>
            <a:pPr lvl="0" eaLnBrk="0" hangingPunct="0"/>
            <a:fld id="{9A0DB2DC-4C9A-4742-B13C-FB6460FD3503}" type="slidenum">
              <a:rPr lang="zh-CN" altLang="en-US" sz="900">
                <a:solidFill>
                  <a:srgbClr val="404040"/>
                </a:solidFill>
                <a:latin typeface="Century Schoolbook" panose="02040604050505020304" charset="0"/>
              </a:rPr>
            </a:fld>
            <a:endParaRPr lang="zh-CN" altLang="en-US" sz="900" dirty="0">
              <a:solidFill>
                <a:srgbClr val="404040"/>
              </a:solidFill>
              <a:latin typeface="Century Schoolbook" panose="02040604050505020304" charset="0"/>
            </a:endParaRPr>
          </a:p>
        </p:txBody>
      </p:sp>
      <p:sp>
        <p:nvSpPr>
          <p:cNvPr id="6150" name="Footer Placeholder 2"/>
          <p:cNvSpPr txBox="1"/>
          <p:nvPr/>
        </p:nvSpPr>
        <p:spPr>
          <a:xfrm>
            <a:off x="107950"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i="1" dirty="0">
                <a:solidFill>
                  <a:srgbClr val="404040"/>
                </a:solidFill>
                <a:latin typeface="Century Schoolbook" panose="02040604050505020304" charset="0"/>
              </a:rPr>
              <a:t>https://nndl.github.io (modified by Fei)</a:t>
            </a:r>
            <a:endParaRPr lang="en-US" altLang="en-US" sz="900" i="1" dirty="0">
              <a:solidFill>
                <a:srgbClr val="404040"/>
              </a:solidFill>
              <a:latin typeface="Century Schoolbook" panose="02040604050505020304" charset="0"/>
            </a:endParaRPr>
          </a:p>
        </p:txBody>
      </p:sp>
      <p:sp>
        <p:nvSpPr>
          <p:cNvPr id="2" name="Title 1"/>
          <p:cNvSpPr>
            <a:spLocks noGrp="1"/>
          </p:cNvSpPr>
          <p:nvPr>
            <p:ph type="title"/>
          </p:nvPr>
        </p:nvSpPr>
        <p:spPr/>
        <p:txBody>
          <a:bodyPr/>
          <a:lstStyle>
            <a:lvl1pPr>
              <a:defRPr/>
            </a:lvl1pPr>
          </a:lstStyle>
          <a:p>
            <a:pPr fontAlgn="base"/>
            <a:r>
              <a:rPr lang="en-US" strike="noStrike" noProof="1" dirty="0"/>
              <a:t>Click to edit Master title style</a:t>
            </a:r>
            <a:endParaRPr lang="en-US" strike="noStrike" noProof="1" dirty="0"/>
          </a:p>
        </p:txBody>
      </p:sp>
      <p:sp>
        <p:nvSpPr>
          <p:cNvPr id="8" name="Content Placeholder 7"/>
          <p:cNvSpPr>
            <a:spLocks noGrp="1"/>
          </p:cNvSpPr>
          <p:nvPr>
            <p:ph sz="quarter" idx="1"/>
          </p:nvPr>
        </p:nvSpPr>
        <p:spPr>
          <a:xfrm>
            <a:off x="107950" y="1058545"/>
            <a:ext cx="8928735" cy="5294630"/>
          </a:xfrm>
        </p:spPr>
        <p:txBody>
          <a:bodyPr/>
          <a:lstStyle>
            <a:lvl1pPr>
              <a:defRPr/>
            </a:lvl1pPr>
            <a:lvl2pPr>
              <a:defRPr/>
            </a:lvl2pPr>
            <a:lvl3pPr>
              <a:defRPr/>
            </a:lvl3pPr>
            <a:lvl4pPr>
              <a:defRPr/>
            </a:lvl4pPr>
            <a:lvl5pPr>
              <a:defRPr/>
            </a:lvl5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 Title">
    <p:bg>
      <p:bgPr>
        <a:solidFill>
          <a:schemeClr val="bg1"/>
        </a:solidFill>
        <a:effectLst/>
      </p:bgPr>
    </p:bg>
    <p:spTree>
      <p:nvGrpSpPr>
        <p:cNvPr id="1" name=""/>
        <p:cNvGrpSpPr/>
        <p:nvPr/>
      </p:nvGrpSpPr>
      <p:grpSpPr>
        <a:xfrm>
          <a:off x="0" y="0"/>
          <a:ext cx="0" cy="0"/>
          <a:chOff x="0" y="0"/>
          <a:chExt cx="0" cy="0"/>
        </a:xfrm>
      </p:grpSpPr>
      <p:sp>
        <p:nvSpPr>
          <p:cNvPr id="7170" name="Straight Connector 28"/>
          <p:cNvSpPr/>
          <p:nvPr/>
        </p:nvSpPr>
        <p:spPr>
          <a:xfrm>
            <a:off x="107950" y="960438"/>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0">
              <a:latin typeface="Arial" panose="020B0604020202020204" pitchFamily="34" charset="0"/>
            </a:endParaRPr>
          </a:p>
        </p:txBody>
      </p:sp>
      <p:sp>
        <p:nvSpPr>
          <p:cNvPr id="7171" name="Straight Connector 27"/>
          <p:cNvSpPr/>
          <p:nvPr/>
        </p:nvSpPr>
        <p:spPr>
          <a:xfrm>
            <a:off x="107950" y="6515100"/>
            <a:ext cx="8928100"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50">
              <a:latin typeface="华文楷体" panose="02010600040101010101" pitchFamily="2" charset="-122"/>
            </a:endParaRPr>
          </a:p>
        </p:txBody>
      </p:sp>
      <p:sp>
        <p:nvSpPr>
          <p:cNvPr id="7172" name="Footer Placeholder 2"/>
          <p:cNvSpPr txBox="1"/>
          <p:nvPr/>
        </p:nvSpPr>
        <p:spPr>
          <a:xfrm>
            <a:off x="4168775"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dirty="0">
                <a:solidFill>
                  <a:srgbClr val="404040"/>
                </a:solidFill>
                <a:latin typeface="Century Schoolbook" panose="02040604050505020304" charset="0"/>
              </a:rPr>
              <a:t>《</a:t>
            </a:r>
            <a:r>
              <a:rPr lang="zh-CN" altLang="en-US" sz="900" dirty="0">
                <a:solidFill>
                  <a:srgbClr val="404040"/>
                </a:solidFill>
                <a:latin typeface="Century Schoolbook" panose="02040604050505020304" charset="0"/>
              </a:rPr>
              <a:t>神经网络与深度学习</a:t>
            </a:r>
            <a:r>
              <a:rPr lang="en-US" altLang="zh-CN" sz="900" dirty="0">
                <a:solidFill>
                  <a:srgbClr val="404040"/>
                </a:solidFill>
                <a:latin typeface="Century Schoolbook" panose="02040604050505020304" charset="0"/>
              </a:rPr>
              <a:t>》</a:t>
            </a:r>
            <a:endParaRPr lang="en-US" altLang="zh-CN" sz="900" dirty="0">
              <a:solidFill>
                <a:srgbClr val="404040"/>
              </a:solidFill>
              <a:latin typeface="Century Schoolbook" panose="02040604050505020304" charset="0"/>
            </a:endParaRPr>
          </a:p>
        </p:txBody>
      </p:sp>
      <p:sp>
        <p:nvSpPr>
          <p:cNvPr id="7173" name="Rectangle 17"/>
          <p:cNvSpPr/>
          <p:nvPr/>
        </p:nvSpPr>
        <p:spPr>
          <a:xfrm>
            <a:off x="8229600" y="6513513"/>
            <a:ext cx="246380" cy="229870"/>
          </a:xfrm>
          <a:prstGeom prst="rect">
            <a:avLst/>
          </a:prstGeom>
          <a:noFill/>
          <a:ln w="9525">
            <a:noFill/>
          </a:ln>
        </p:spPr>
        <p:txBody>
          <a:bodyPr wrap="none" anchor="t">
            <a:spAutoFit/>
          </a:bodyPr>
          <a:p>
            <a:pPr lvl="0" eaLnBrk="0" hangingPunct="0"/>
            <a:fld id="{9A0DB2DC-4C9A-4742-B13C-FB6460FD3503}" type="slidenum">
              <a:rPr lang="zh-CN" altLang="en-US" sz="900">
                <a:solidFill>
                  <a:srgbClr val="404040"/>
                </a:solidFill>
                <a:latin typeface="Century Schoolbook" panose="02040604050505020304" charset="0"/>
              </a:rPr>
            </a:fld>
            <a:endParaRPr lang="zh-CN" altLang="en-US" sz="900" dirty="0">
              <a:solidFill>
                <a:srgbClr val="404040"/>
              </a:solidFill>
              <a:latin typeface="Century Schoolbook" panose="02040604050505020304" charset="0"/>
            </a:endParaRPr>
          </a:p>
        </p:txBody>
      </p:sp>
      <p:sp>
        <p:nvSpPr>
          <p:cNvPr id="7174" name="Footer Placeholder 2"/>
          <p:cNvSpPr txBox="1"/>
          <p:nvPr/>
        </p:nvSpPr>
        <p:spPr>
          <a:xfrm>
            <a:off x="107950"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i="1" dirty="0">
                <a:solidFill>
                  <a:srgbClr val="404040"/>
                </a:solidFill>
                <a:latin typeface="Century Schoolbook" panose="02040604050505020304" charset="0"/>
              </a:rPr>
              <a:t>https://nndl.github.io (modified by Fei)</a:t>
            </a:r>
            <a:endParaRPr lang="en-US" altLang="en-US" sz="900" i="1" dirty="0">
              <a:solidFill>
                <a:srgbClr val="404040"/>
              </a:solidFill>
              <a:latin typeface="Century Schoolbook" panose="02040604050505020304" charset="0"/>
            </a:endParaRPr>
          </a:p>
        </p:txBody>
      </p:sp>
      <p:sp>
        <p:nvSpPr>
          <p:cNvPr id="2" name="Title 1"/>
          <p:cNvSpPr>
            <a:spLocks noGrp="1"/>
          </p:cNvSpPr>
          <p:nvPr>
            <p:ph type="title"/>
          </p:nvPr>
        </p:nvSpPr>
        <p:spPr/>
        <p:txBody>
          <a:bodyPr/>
          <a:lstStyle>
            <a:lvl1pPr>
              <a:defRPr/>
            </a:lvl1pPr>
          </a:lstStyle>
          <a:p>
            <a:pPr fontAlgn="base"/>
            <a:r>
              <a:rPr lang="en-US" altLang="zh-CN" strike="noStrike" noProof="1" dirty="0"/>
              <a:t>Click to edit Master title style</a:t>
            </a:r>
            <a:endParaRPr lang="zh-CN" altLang="en-US" strike="noStrike" noProof="1"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8194" name="Straight Connector 28"/>
          <p:cNvSpPr/>
          <p:nvPr/>
        </p:nvSpPr>
        <p:spPr>
          <a:xfrm>
            <a:off x="252413" y="960438"/>
            <a:ext cx="8639175"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0">
              <a:latin typeface="Arial" panose="020B0604020202020204" pitchFamily="34" charset="0"/>
            </a:endParaRPr>
          </a:p>
        </p:txBody>
      </p:sp>
      <p:sp>
        <p:nvSpPr>
          <p:cNvPr id="8195" name="Straight Connector 27"/>
          <p:cNvSpPr/>
          <p:nvPr/>
        </p:nvSpPr>
        <p:spPr>
          <a:xfrm>
            <a:off x="252413" y="6515100"/>
            <a:ext cx="8639175" cy="0"/>
          </a:xfrm>
          <a:prstGeom prst="line">
            <a:avLst/>
          </a:prstGeom>
          <a:ln w="9525" cap="flat" cmpd="sng">
            <a:solidFill>
              <a:srgbClr val="C00000"/>
            </a:solidFill>
            <a:prstDash val="dash"/>
            <a:round/>
            <a:headEnd type="none" w="med" len="med"/>
            <a:tailEnd type="none" w="med" len="med"/>
          </a:ln>
        </p:spPr>
        <p:txBody>
          <a:bodyPr anchor="t"/>
          <a:p>
            <a:pPr lvl="0" eaLnBrk="0" hangingPunct="0"/>
            <a:endParaRPr lang="zh-CN" altLang="en-US" sz="1050">
              <a:latin typeface="华文楷体" panose="02010600040101010101" pitchFamily="2" charset="-122"/>
            </a:endParaRPr>
          </a:p>
        </p:txBody>
      </p:sp>
      <p:sp>
        <p:nvSpPr>
          <p:cNvPr id="8196" name="Footer Placeholder 2"/>
          <p:cNvSpPr txBox="1"/>
          <p:nvPr/>
        </p:nvSpPr>
        <p:spPr>
          <a:xfrm>
            <a:off x="4168775"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dirty="0">
                <a:solidFill>
                  <a:srgbClr val="404040"/>
                </a:solidFill>
                <a:latin typeface="Century Schoolbook" panose="02040604050505020304" charset="0"/>
              </a:rPr>
              <a:t>《</a:t>
            </a:r>
            <a:r>
              <a:rPr lang="zh-CN" altLang="en-US" sz="900" dirty="0">
                <a:solidFill>
                  <a:srgbClr val="404040"/>
                </a:solidFill>
                <a:latin typeface="Century Schoolbook" panose="02040604050505020304" charset="0"/>
              </a:rPr>
              <a:t>神经网络与深度学习</a:t>
            </a:r>
            <a:r>
              <a:rPr lang="en-US" altLang="zh-CN" sz="900" dirty="0">
                <a:solidFill>
                  <a:srgbClr val="404040"/>
                </a:solidFill>
                <a:latin typeface="Century Schoolbook" panose="02040604050505020304" charset="0"/>
              </a:rPr>
              <a:t>》</a:t>
            </a:r>
            <a:endParaRPr lang="en-US" altLang="zh-CN" sz="900" dirty="0">
              <a:solidFill>
                <a:srgbClr val="404040"/>
              </a:solidFill>
              <a:latin typeface="Century Schoolbook" panose="02040604050505020304" charset="0"/>
            </a:endParaRPr>
          </a:p>
        </p:txBody>
      </p:sp>
      <p:sp>
        <p:nvSpPr>
          <p:cNvPr id="8197" name="Rectangle 17"/>
          <p:cNvSpPr/>
          <p:nvPr/>
        </p:nvSpPr>
        <p:spPr>
          <a:xfrm>
            <a:off x="8229600" y="6513513"/>
            <a:ext cx="246380" cy="229870"/>
          </a:xfrm>
          <a:prstGeom prst="rect">
            <a:avLst/>
          </a:prstGeom>
          <a:noFill/>
          <a:ln w="9525">
            <a:noFill/>
          </a:ln>
        </p:spPr>
        <p:txBody>
          <a:bodyPr wrap="none" anchor="t">
            <a:spAutoFit/>
          </a:bodyPr>
          <a:p>
            <a:pPr lvl="0" eaLnBrk="0" hangingPunct="0"/>
            <a:fld id="{9A0DB2DC-4C9A-4742-B13C-FB6460FD3503}" type="slidenum">
              <a:rPr lang="zh-CN" altLang="en-US" sz="900">
                <a:solidFill>
                  <a:srgbClr val="404040"/>
                </a:solidFill>
                <a:latin typeface="Century Schoolbook" panose="02040604050505020304" charset="0"/>
              </a:rPr>
            </a:fld>
            <a:endParaRPr lang="zh-CN" altLang="en-US" sz="900" dirty="0">
              <a:solidFill>
                <a:srgbClr val="404040"/>
              </a:solidFill>
              <a:latin typeface="Century Schoolbook" panose="02040604050505020304" charset="0"/>
            </a:endParaRPr>
          </a:p>
        </p:txBody>
      </p:sp>
      <p:sp>
        <p:nvSpPr>
          <p:cNvPr id="8198" name="Footer Placeholder 2"/>
          <p:cNvSpPr txBox="1"/>
          <p:nvPr/>
        </p:nvSpPr>
        <p:spPr>
          <a:xfrm>
            <a:off x="107950" y="6535738"/>
            <a:ext cx="2971800" cy="263525"/>
          </a:xfrm>
          <a:prstGeom prst="rect">
            <a:avLst/>
          </a:prstGeom>
          <a:noFill/>
          <a:ln w="9525">
            <a:noFill/>
          </a:ln>
        </p:spPr>
        <p:txBody>
          <a:bodyPr wrap="square" lIns="51435" tIns="25717" rIns="51435" bIns="25717" anchor="t"/>
          <a:p>
            <a:pPr lvl="0" algn="ctr" eaLnBrk="1" hangingPunct="1">
              <a:lnSpc>
                <a:spcPct val="100000"/>
              </a:lnSpc>
            </a:pPr>
            <a:r>
              <a:rPr lang="en-US" altLang="zh-CN" sz="900" i="1" dirty="0">
                <a:solidFill>
                  <a:srgbClr val="404040"/>
                </a:solidFill>
                <a:latin typeface="Century Schoolbook" panose="02040604050505020304" charset="0"/>
              </a:rPr>
              <a:t>https://nndl.github.io (modified by Fei)</a:t>
            </a:r>
            <a:endParaRPr lang="en-US" altLang="en-US" sz="900" i="1" dirty="0">
              <a:solidFill>
                <a:srgbClr val="404040"/>
              </a:solidFill>
              <a:latin typeface="Century Schoolbook" panose="02040604050505020304" charset="0"/>
            </a:endParaRPr>
          </a:p>
        </p:txBody>
      </p:sp>
      <p:sp>
        <p:nvSpPr>
          <p:cNvPr id="2" name="Title 1"/>
          <p:cNvSpPr>
            <a:spLocks noGrp="1"/>
          </p:cNvSpPr>
          <p:nvPr>
            <p:ph type="title"/>
          </p:nvPr>
        </p:nvSpPr>
        <p:spPr>
          <a:xfrm>
            <a:off x="251460" y="46355"/>
            <a:ext cx="8640445" cy="914400"/>
          </a:xfrm>
        </p:spPr>
        <p:txBody>
          <a:bodyPr/>
          <a:lstStyle/>
          <a:p>
            <a:pPr fontAlgn="base"/>
            <a:r>
              <a:rPr lang="en-US" strike="noStrike" noProof="1" dirty="0"/>
              <a:t>Click to edit Master title style</a:t>
            </a:r>
            <a:endParaRPr lang="en-US" strike="noStrike" noProof="1" dirty="0"/>
          </a:p>
        </p:txBody>
      </p:sp>
      <p:sp>
        <p:nvSpPr>
          <p:cNvPr id="9" name="Content Placeholder 8"/>
          <p:cNvSpPr>
            <a:spLocks noGrp="1"/>
          </p:cNvSpPr>
          <p:nvPr>
            <p:ph sz="quarter" idx="1"/>
          </p:nvPr>
        </p:nvSpPr>
        <p:spPr>
          <a:xfrm>
            <a:off x="252095" y="1127125"/>
            <a:ext cx="4246880" cy="5221605"/>
          </a:xfrm>
        </p:spPr>
        <p:txBody>
          <a:body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1" name="Content Placeholder 10"/>
          <p:cNvSpPr>
            <a:spLocks noGrp="1"/>
          </p:cNvSpPr>
          <p:nvPr>
            <p:ph sz="quarter" idx="2"/>
          </p:nvPr>
        </p:nvSpPr>
        <p:spPr>
          <a:xfrm>
            <a:off x="4632325" y="1127125"/>
            <a:ext cx="4258945" cy="5222240"/>
          </a:xfrm>
        </p:spPr>
        <p:txBody>
          <a:body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_empty">
    <p:bg>
      <p:bgPr>
        <a:solidFill>
          <a:srgbClr val="001844"/>
        </a:solidFill>
        <a:effectLst/>
      </p:bgPr>
    </p:bg>
    <p:spTree>
      <p:nvGrpSpPr>
        <p:cNvPr id="1" name=""/>
        <p:cNvGrpSpPr/>
        <p:nvPr/>
      </p:nvGrpSpPr>
      <p:grpSpPr>
        <a:xfrm>
          <a:off x="0" y="0"/>
          <a:ext cx="0" cy="0"/>
          <a:chOff x="0" y="0"/>
          <a:chExt cx="0" cy="0"/>
        </a:xfrm>
      </p:grpSpPr>
      <p:grpSp>
        <p:nvGrpSpPr>
          <p:cNvPr id="9218" name="组 7"/>
          <p:cNvGrpSpPr/>
          <p:nvPr/>
        </p:nvGrpSpPr>
        <p:grpSpPr>
          <a:xfrm>
            <a:off x="501650" y="5924550"/>
            <a:ext cx="8235950" cy="452438"/>
            <a:chOff x="-457882" y="329481"/>
            <a:chExt cx="12966029" cy="712801"/>
          </a:xfrm>
        </p:grpSpPr>
        <p:pic>
          <p:nvPicPr>
            <p:cNvPr id="394"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图片 394"/>
            <p:cNvPicPr>
              <a:picLocks noChangeAspect="1"/>
            </p:cNvPicPr>
            <p:nvPr userDrawn="1"/>
          </p:nvPicPr>
          <p:blipFill>
            <a:blip r:embed="rId3">
              <a:biLevel thresh="50000"/>
              <a:lum bright="95996"/>
            </a:blip>
            <a:stretch>
              <a:fillRect/>
            </a:stretch>
          </p:blipFill>
          <p:spPr>
            <a:xfrm>
              <a:off x="8804131" y="432580"/>
              <a:ext cx="3704016" cy="506809"/>
            </a:xfrm>
            <a:prstGeom prst="rect">
              <a:avLst/>
            </a:prstGeom>
            <a:noFill/>
            <a:ln w="9525">
              <a:noFill/>
            </a:ln>
          </p:spPr>
        </p:pic>
      </p:grpSp>
      <p:grpSp>
        <p:nvGrpSpPr>
          <p:cNvPr id="9221" name="组合 29"/>
          <p:cNvGrpSpPr/>
          <p:nvPr/>
        </p:nvGrpSpPr>
        <p:grpSpPr>
          <a:xfrm>
            <a:off x="2255838" y="927100"/>
            <a:ext cx="4659312" cy="2689225"/>
            <a:chOff x="1627188" y="850900"/>
            <a:chExt cx="8934450" cy="5156201"/>
          </a:xfrm>
        </p:grpSpPr>
        <p:sp>
          <p:nvSpPr>
            <p:cNvPr id="9222" name="AutoShape 3"/>
            <p:cNvSpPr>
              <a:spLocks noChangeAspect="1" noTextEdit="1"/>
            </p:cNvSpPr>
            <p:nvPr userDrawn="1"/>
          </p:nvSpPr>
          <p:spPr>
            <a:xfrm>
              <a:off x="1630363" y="854075"/>
              <a:ext cx="8931275" cy="5149850"/>
            </a:xfrm>
            <a:prstGeom prst="rect">
              <a:avLst/>
            </a:prstGeom>
            <a:no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3" name="Oval 5"/>
            <p:cNvSpPr/>
            <p:nvPr userDrawn="1"/>
          </p:nvSpPr>
          <p:spPr>
            <a:xfrm>
              <a:off x="1627188" y="5243513"/>
              <a:ext cx="8934450" cy="763588"/>
            </a:xfrm>
            <a:prstGeom prst="ellipse">
              <a:avLst/>
            </a:prstGeom>
            <a:solidFill>
              <a:srgbClr val="D9D9D9"/>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4" name="Rectangle 6"/>
            <p:cNvSpPr/>
            <p:nvPr userDrawn="1"/>
          </p:nvSpPr>
          <p:spPr>
            <a:xfrm>
              <a:off x="3841751" y="850900"/>
              <a:ext cx="225425"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5"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9226" name="Rectangle 8"/>
            <p:cNvSpPr/>
            <p:nvPr userDrawn="1"/>
          </p:nvSpPr>
          <p:spPr>
            <a:xfrm>
              <a:off x="3871913"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7" name="Oval 9"/>
            <p:cNvSpPr/>
            <p:nvPr userDrawn="1"/>
          </p:nvSpPr>
          <p:spPr>
            <a:xfrm>
              <a:off x="3917951" y="1782763"/>
              <a:ext cx="73025"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8" name="Rectangle 10"/>
            <p:cNvSpPr/>
            <p:nvPr userDrawn="1"/>
          </p:nvSpPr>
          <p:spPr>
            <a:xfrm>
              <a:off x="3889376"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29" name="Rectangle 11"/>
            <p:cNvSpPr/>
            <p:nvPr userDrawn="1"/>
          </p:nvSpPr>
          <p:spPr>
            <a:xfrm>
              <a:off x="3889376"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0" name="Rectangle 12"/>
            <p:cNvSpPr/>
            <p:nvPr userDrawn="1"/>
          </p:nvSpPr>
          <p:spPr>
            <a:xfrm>
              <a:off x="3889376"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1" name="Oval 13"/>
            <p:cNvSpPr/>
            <p:nvPr userDrawn="1"/>
          </p:nvSpPr>
          <p:spPr>
            <a:xfrm>
              <a:off x="3927476" y="1792288"/>
              <a:ext cx="53975"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2" name="Rectangle 14"/>
            <p:cNvSpPr/>
            <p:nvPr userDrawn="1"/>
          </p:nvSpPr>
          <p:spPr>
            <a:xfrm>
              <a:off x="4073526"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3"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9234" name="Rectangle 16"/>
            <p:cNvSpPr/>
            <p:nvPr userDrawn="1"/>
          </p:nvSpPr>
          <p:spPr>
            <a:xfrm>
              <a:off x="4106863" y="884238"/>
              <a:ext cx="163513"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5" name="Oval 17"/>
            <p:cNvSpPr/>
            <p:nvPr userDrawn="1"/>
          </p:nvSpPr>
          <p:spPr>
            <a:xfrm>
              <a:off x="4152901"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6" name="Rectangle 18"/>
            <p:cNvSpPr/>
            <p:nvPr userDrawn="1"/>
          </p:nvSpPr>
          <p:spPr>
            <a:xfrm>
              <a:off x="4122738"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7" name="Rectangle 19"/>
            <p:cNvSpPr/>
            <p:nvPr userDrawn="1"/>
          </p:nvSpPr>
          <p:spPr>
            <a:xfrm>
              <a:off x="4122738"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8" name="Rectangle 20"/>
            <p:cNvSpPr/>
            <p:nvPr userDrawn="1"/>
          </p:nvSpPr>
          <p:spPr>
            <a:xfrm>
              <a:off x="4122738"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39" name="Oval 21"/>
            <p:cNvSpPr/>
            <p:nvPr userDrawn="1"/>
          </p:nvSpPr>
          <p:spPr>
            <a:xfrm>
              <a:off x="4162426"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0" name="Rectangle 22"/>
            <p:cNvSpPr/>
            <p:nvPr userDrawn="1"/>
          </p:nvSpPr>
          <p:spPr>
            <a:xfrm>
              <a:off x="4306888" y="850900"/>
              <a:ext cx="228600"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1"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sz="100"/>
            </a:p>
          </p:txBody>
        </p:sp>
        <p:sp>
          <p:nvSpPr>
            <p:cNvPr id="9242" name="Rectangle 24"/>
            <p:cNvSpPr/>
            <p:nvPr userDrawn="1"/>
          </p:nvSpPr>
          <p:spPr>
            <a:xfrm>
              <a:off x="4340226" y="884238"/>
              <a:ext cx="161925"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3" name="Oval 25"/>
            <p:cNvSpPr/>
            <p:nvPr userDrawn="1"/>
          </p:nvSpPr>
          <p:spPr>
            <a:xfrm>
              <a:off x="4386263" y="1782763"/>
              <a:ext cx="69850"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4" name="Rectangle 26"/>
            <p:cNvSpPr/>
            <p:nvPr userDrawn="1"/>
          </p:nvSpPr>
          <p:spPr>
            <a:xfrm>
              <a:off x="4352926" y="1316038"/>
              <a:ext cx="136525"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5" name="Rectangle 27"/>
            <p:cNvSpPr/>
            <p:nvPr userDrawn="1"/>
          </p:nvSpPr>
          <p:spPr>
            <a:xfrm>
              <a:off x="4352926" y="1354138"/>
              <a:ext cx="136525"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6" name="Rectangle 28"/>
            <p:cNvSpPr/>
            <p:nvPr userDrawn="1"/>
          </p:nvSpPr>
          <p:spPr>
            <a:xfrm>
              <a:off x="4352926" y="1393825"/>
              <a:ext cx="136525"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7" name="Oval 29"/>
            <p:cNvSpPr/>
            <p:nvPr userDrawn="1"/>
          </p:nvSpPr>
          <p:spPr>
            <a:xfrm>
              <a:off x="4395788" y="1792288"/>
              <a:ext cx="50800"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8" name="Rectangle 30"/>
            <p:cNvSpPr/>
            <p:nvPr userDrawn="1"/>
          </p:nvSpPr>
          <p:spPr>
            <a:xfrm>
              <a:off x="4541838"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49"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9250" name="Rectangle 32"/>
            <p:cNvSpPr/>
            <p:nvPr userDrawn="1"/>
          </p:nvSpPr>
          <p:spPr>
            <a:xfrm>
              <a:off x="4575176" y="884238"/>
              <a:ext cx="163513"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1" name="Oval 33"/>
            <p:cNvSpPr/>
            <p:nvPr userDrawn="1"/>
          </p:nvSpPr>
          <p:spPr>
            <a:xfrm>
              <a:off x="4621213"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2" name="Rectangle 34"/>
            <p:cNvSpPr/>
            <p:nvPr userDrawn="1"/>
          </p:nvSpPr>
          <p:spPr>
            <a:xfrm>
              <a:off x="4591051"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3" name="Rectangle 35"/>
            <p:cNvSpPr/>
            <p:nvPr userDrawn="1"/>
          </p:nvSpPr>
          <p:spPr>
            <a:xfrm>
              <a:off x="4591051"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4" name="Rectangle 36"/>
            <p:cNvSpPr/>
            <p:nvPr userDrawn="1"/>
          </p:nvSpPr>
          <p:spPr>
            <a:xfrm>
              <a:off x="4591051"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5" name="Oval 37"/>
            <p:cNvSpPr/>
            <p:nvPr userDrawn="1"/>
          </p:nvSpPr>
          <p:spPr>
            <a:xfrm>
              <a:off x="4630738"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6" name="Rectangle 38"/>
            <p:cNvSpPr/>
            <p:nvPr userDrawn="1"/>
          </p:nvSpPr>
          <p:spPr>
            <a:xfrm>
              <a:off x="4775201" y="850900"/>
              <a:ext cx="228600"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7"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9258" name="Rectangle 40"/>
            <p:cNvSpPr/>
            <p:nvPr userDrawn="1"/>
          </p:nvSpPr>
          <p:spPr>
            <a:xfrm>
              <a:off x="4808538"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59" name="Oval 41"/>
            <p:cNvSpPr/>
            <p:nvPr userDrawn="1"/>
          </p:nvSpPr>
          <p:spPr>
            <a:xfrm>
              <a:off x="4854576" y="1782763"/>
              <a:ext cx="69850"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0" name="Rectangle 42"/>
            <p:cNvSpPr/>
            <p:nvPr userDrawn="1"/>
          </p:nvSpPr>
          <p:spPr>
            <a:xfrm>
              <a:off x="4821238" y="1316038"/>
              <a:ext cx="134938"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1" name="Rectangle 43"/>
            <p:cNvSpPr/>
            <p:nvPr userDrawn="1"/>
          </p:nvSpPr>
          <p:spPr>
            <a:xfrm>
              <a:off x="4821238" y="1354138"/>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2" name="Rectangle 44"/>
            <p:cNvSpPr/>
            <p:nvPr userDrawn="1"/>
          </p:nvSpPr>
          <p:spPr>
            <a:xfrm>
              <a:off x="4821238" y="1393825"/>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3" name="Oval 45"/>
            <p:cNvSpPr/>
            <p:nvPr userDrawn="1"/>
          </p:nvSpPr>
          <p:spPr>
            <a:xfrm>
              <a:off x="4864101" y="1792288"/>
              <a:ext cx="49213"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4" name="Rectangle 46"/>
            <p:cNvSpPr/>
            <p:nvPr userDrawn="1"/>
          </p:nvSpPr>
          <p:spPr>
            <a:xfrm>
              <a:off x="5010151"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5"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sz="100"/>
            </a:p>
          </p:txBody>
        </p:sp>
        <p:sp>
          <p:nvSpPr>
            <p:cNvPr id="9266" name="Rectangle 48"/>
            <p:cNvSpPr/>
            <p:nvPr userDrawn="1"/>
          </p:nvSpPr>
          <p:spPr>
            <a:xfrm>
              <a:off x="5038726"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7" name="Oval 49"/>
            <p:cNvSpPr/>
            <p:nvPr userDrawn="1"/>
          </p:nvSpPr>
          <p:spPr>
            <a:xfrm>
              <a:off x="5089526"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8" name="Rectangle 50"/>
            <p:cNvSpPr/>
            <p:nvPr userDrawn="1"/>
          </p:nvSpPr>
          <p:spPr>
            <a:xfrm>
              <a:off x="5056188" y="1316038"/>
              <a:ext cx="134938"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69" name="Rectangle 51"/>
            <p:cNvSpPr/>
            <p:nvPr userDrawn="1"/>
          </p:nvSpPr>
          <p:spPr>
            <a:xfrm>
              <a:off x="5056188" y="1354138"/>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0" name="Rectangle 52"/>
            <p:cNvSpPr/>
            <p:nvPr userDrawn="1"/>
          </p:nvSpPr>
          <p:spPr>
            <a:xfrm>
              <a:off x="5056188" y="1393825"/>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1" name="Oval 53"/>
            <p:cNvSpPr/>
            <p:nvPr userDrawn="1"/>
          </p:nvSpPr>
          <p:spPr>
            <a:xfrm>
              <a:off x="5095876"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2" name="Rectangle 54"/>
            <p:cNvSpPr/>
            <p:nvPr userDrawn="1"/>
          </p:nvSpPr>
          <p:spPr>
            <a:xfrm>
              <a:off x="3730626" y="1914525"/>
              <a:ext cx="1674813" cy="3678238"/>
            </a:xfrm>
            <a:prstGeom prst="rect">
              <a:avLst/>
            </a:prstGeom>
            <a:solidFill>
              <a:srgbClr val="919DA5"/>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3" name="Rectangle 55"/>
            <p:cNvSpPr/>
            <p:nvPr userDrawn="1"/>
          </p:nvSpPr>
          <p:spPr>
            <a:xfrm>
              <a:off x="3846513" y="2089150"/>
              <a:ext cx="1443038" cy="1090613"/>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4" name="Rectangle 56"/>
            <p:cNvSpPr/>
            <p:nvPr userDrawn="1"/>
          </p:nvSpPr>
          <p:spPr>
            <a:xfrm>
              <a:off x="3846513" y="322897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5" name="Rectangle 57"/>
            <p:cNvSpPr/>
            <p:nvPr userDrawn="1"/>
          </p:nvSpPr>
          <p:spPr>
            <a:xfrm>
              <a:off x="3846513" y="436562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6" name="Rectangle 58"/>
            <p:cNvSpPr/>
            <p:nvPr userDrawn="1"/>
          </p:nvSpPr>
          <p:spPr>
            <a:xfrm>
              <a:off x="4303713" y="2317750"/>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7"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9278" name="Rectangle 60"/>
            <p:cNvSpPr/>
            <p:nvPr userDrawn="1"/>
          </p:nvSpPr>
          <p:spPr>
            <a:xfrm>
              <a:off x="4303713" y="3408363"/>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79"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sz="100"/>
            </a:p>
          </p:txBody>
        </p:sp>
        <p:sp>
          <p:nvSpPr>
            <p:cNvPr id="9280" name="Rectangle 62"/>
            <p:cNvSpPr/>
            <p:nvPr userDrawn="1"/>
          </p:nvSpPr>
          <p:spPr>
            <a:xfrm>
              <a:off x="4306888" y="4533900"/>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81"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9282"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sz="100"/>
            </a:p>
          </p:txBody>
        </p:sp>
        <p:sp>
          <p:nvSpPr>
            <p:cNvPr id="9283"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sz="100"/>
            </a:p>
          </p:txBody>
        </p:sp>
        <p:sp>
          <p:nvSpPr>
            <p:cNvPr id="9284"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sz="100"/>
            </a:p>
          </p:txBody>
        </p:sp>
        <p:sp>
          <p:nvSpPr>
            <p:cNvPr id="9285"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sz="100"/>
            </a:p>
          </p:txBody>
        </p:sp>
        <p:sp>
          <p:nvSpPr>
            <p:cNvPr id="9286"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sz="100"/>
            </a:p>
          </p:txBody>
        </p:sp>
        <p:sp>
          <p:nvSpPr>
            <p:cNvPr id="9287"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sz="100"/>
            </a:p>
          </p:txBody>
        </p:sp>
        <p:sp>
          <p:nvSpPr>
            <p:cNvPr id="9288"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sz="100"/>
            </a:p>
          </p:txBody>
        </p:sp>
        <p:sp>
          <p:nvSpPr>
            <p:cNvPr id="9289"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sz="100"/>
            </a:p>
          </p:txBody>
        </p:sp>
        <p:sp>
          <p:nvSpPr>
            <p:cNvPr id="9290"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sz="100"/>
            </a:p>
          </p:txBody>
        </p:sp>
        <p:sp>
          <p:nvSpPr>
            <p:cNvPr id="9291"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sz="100"/>
            </a:p>
          </p:txBody>
        </p:sp>
        <p:sp>
          <p:nvSpPr>
            <p:cNvPr id="9292"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sz="100"/>
            </a:p>
          </p:txBody>
        </p:sp>
        <p:sp>
          <p:nvSpPr>
            <p:cNvPr id="9293"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sz="100"/>
            </a:p>
          </p:txBody>
        </p:sp>
        <p:sp>
          <p:nvSpPr>
            <p:cNvPr id="9294"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sz="100"/>
            </a:p>
          </p:txBody>
        </p:sp>
        <p:sp>
          <p:nvSpPr>
            <p:cNvPr id="9295" name="Rectangle 77"/>
            <p:cNvSpPr/>
            <p:nvPr userDrawn="1"/>
          </p:nvSpPr>
          <p:spPr>
            <a:xfrm>
              <a:off x="7007226" y="1230313"/>
              <a:ext cx="103188" cy="65088"/>
            </a:xfrm>
            <a:prstGeom prst="rect">
              <a:avLst/>
            </a:prstGeom>
            <a:solidFill>
              <a:srgbClr val="9B5809"/>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96" name="Rectangle 78"/>
            <p:cNvSpPr/>
            <p:nvPr userDrawn="1"/>
          </p:nvSpPr>
          <p:spPr>
            <a:xfrm>
              <a:off x="7110413" y="1325563"/>
              <a:ext cx="104775" cy="19050"/>
            </a:xfrm>
            <a:prstGeom prst="rect">
              <a:avLst/>
            </a:prstGeom>
            <a:solidFill>
              <a:srgbClr val="FBC29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97" name="Rectangle 79"/>
            <p:cNvSpPr/>
            <p:nvPr userDrawn="1"/>
          </p:nvSpPr>
          <p:spPr>
            <a:xfrm>
              <a:off x="7110413" y="1354138"/>
              <a:ext cx="104775" cy="20638"/>
            </a:xfrm>
            <a:prstGeom prst="rect">
              <a:avLst/>
            </a:prstGeom>
            <a:solidFill>
              <a:srgbClr val="FBC29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298"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sz="100"/>
            </a:p>
          </p:txBody>
        </p:sp>
        <p:sp>
          <p:nvSpPr>
            <p:cNvPr id="9299" name="Rectangle 81"/>
            <p:cNvSpPr/>
            <p:nvPr userDrawn="1"/>
          </p:nvSpPr>
          <p:spPr>
            <a:xfrm>
              <a:off x="7215188" y="1493838"/>
              <a:ext cx="101600" cy="31750"/>
            </a:xfrm>
            <a:prstGeom prst="rect">
              <a:avLst/>
            </a:prstGeom>
            <a:solidFill>
              <a:srgbClr val="78484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0" name="Rectangle 82"/>
            <p:cNvSpPr/>
            <p:nvPr userDrawn="1"/>
          </p:nvSpPr>
          <p:spPr>
            <a:xfrm>
              <a:off x="7215188" y="1335088"/>
              <a:ext cx="98425" cy="30163"/>
            </a:xfrm>
            <a:prstGeom prst="rect">
              <a:avLst/>
            </a:prstGeom>
            <a:solidFill>
              <a:srgbClr val="78484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1" name="Rectangle 83"/>
            <p:cNvSpPr/>
            <p:nvPr userDrawn="1"/>
          </p:nvSpPr>
          <p:spPr>
            <a:xfrm>
              <a:off x="7815263" y="1436688"/>
              <a:ext cx="88900" cy="119063"/>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2" name="Rectangle 84"/>
            <p:cNvSpPr/>
            <p:nvPr userDrawn="1"/>
          </p:nvSpPr>
          <p:spPr>
            <a:xfrm>
              <a:off x="7815263" y="1381125"/>
              <a:ext cx="88900" cy="26988"/>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3" name="Rectangle 85"/>
            <p:cNvSpPr/>
            <p:nvPr userDrawn="1"/>
          </p:nvSpPr>
          <p:spPr>
            <a:xfrm>
              <a:off x="7327901" y="1404938"/>
              <a:ext cx="61913" cy="12700"/>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4" name="Rectangle 86"/>
            <p:cNvSpPr/>
            <p:nvPr userDrawn="1"/>
          </p:nvSpPr>
          <p:spPr>
            <a:xfrm>
              <a:off x="7327901" y="1420813"/>
              <a:ext cx="61913" cy="12700"/>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5" name="Rectangle 87"/>
            <p:cNvSpPr/>
            <p:nvPr userDrawn="1"/>
          </p:nvSpPr>
          <p:spPr>
            <a:xfrm>
              <a:off x="7327901" y="1439863"/>
              <a:ext cx="61913" cy="14288"/>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6" name="Rectangle 88"/>
            <p:cNvSpPr/>
            <p:nvPr userDrawn="1"/>
          </p:nvSpPr>
          <p:spPr>
            <a:xfrm>
              <a:off x="8013701" y="1335088"/>
              <a:ext cx="117475"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7" name="Rectangle 89"/>
            <p:cNvSpPr/>
            <p:nvPr userDrawn="1"/>
          </p:nvSpPr>
          <p:spPr>
            <a:xfrm>
              <a:off x="8013701" y="1350963"/>
              <a:ext cx="117475" cy="17463"/>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8" name="Rectangle 90"/>
            <p:cNvSpPr/>
            <p:nvPr userDrawn="1"/>
          </p:nvSpPr>
          <p:spPr>
            <a:xfrm>
              <a:off x="8013701" y="1371600"/>
              <a:ext cx="117475"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09" name="Rectangle 91"/>
            <p:cNvSpPr/>
            <p:nvPr userDrawn="1"/>
          </p:nvSpPr>
          <p:spPr>
            <a:xfrm>
              <a:off x="8042276" y="1855788"/>
              <a:ext cx="63500"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0" name="Rectangle 92"/>
            <p:cNvSpPr/>
            <p:nvPr userDrawn="1"/>
          </p:nvSpPr>
          <p:spPr>
            <a:xfrm>
              <a:off x="8042276" y="1874838"/>
              <a:ext cx="63500" cy="14288"/>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1" name="Rectangle 93"/>
            <p:cNvSpPr/>
            <p:nvPr userDrawn="1"/>
          </p:nvSpPr>
          <p:spPr>
            <a:xfrm>
              <a:off x="7558088" y="1222375"/>
              <a:ext cx="66675" cy="14288"/>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2" name="Rectangle 94"/>
            <p:cNvSpPr/>
            <p:nvPr userDrawn="1"/>
          </p:nvSpPr>
          <p:spPr>
            <a:xfrm>
              <a:off x="7558088" y="1243013"/>
              <a:ext cx="66675" cy="12700"/>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3" name="Rectangle 95"/>
            <p:cNvSpPr/>
            <p:nvPr userDrawn="1"/>
          </p:nvSpPr>
          <p:spPr>
            <a:xfrm>
              <a:off x="7558088" y="1262063"/>
              <a:ext cx="66675" cy="14288"/>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4" name="Rectangle 96"/>
            <p:cNvSpPr/>
            <p:nvPr userDrawn="1"/>
          </p:nvSpPr>
          <p:spPr>
            <a:xfrm>
              <a:off x="7542213" y="1858963"/>
              <a:ext cx="98425" cy="12700"/>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5" name="Rectangle 97"/>
            <p:cNvSpPr/>
            <p:nvPr userDrawn="1"/>
          </p:nvSpPr>
          <p:spPr>
            <a:xfrm>
              <a:off x="7419976" y="1292225"/>
              <a:ext cx="107950" cy="61913"/>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6" name="Rectangle 98"/>
            <p:cNvSpPr/>
            <p:nvPr userDrawn="1"/>
          </p:nvSpPr>
          <p:spPr>
            <a:xfrm>
              <a:off x="7499351" y="1782763"/>
              <a:ext cx="25400"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7" name="Rectangle 99"/>
            <p:cNvSpPr/>
            <p:nvPr userDrawn="1"/>
          </p:nvSpPr>
          <p:spPr>
            <a:xfrm>
              <a:off x="7462838" y="1782763"/>
              <a:ext cx="22225"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8" name="Rectangle 100"/>
            <p:cNvSpPr/>
            <p:nvPr userDrawn="1"/>
          </p:nvSpPr>
          <p:spPr>
            <a:xfrm>
              <a:off x="7423151" y="1782763"/>
              <a:ext cx="22225"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19" name="Rectangle 101"/>
            <p:cNvSpPr/>
            <p:nvPr userDrawn="1"/>
          </p:nvSpPr>
          <p:spPr>
            <a:xfrm>
              <a:off x="7766051" y="1227138"/>
              <a:ext cx="19050" cy="469900"/>
            </a:xfrm>
            <a:prstGeom prst="rect">
              <a:avLst/>
            </a:prstGeom>
            <a:solidFill>
              <a:srgbClr val="A4928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0" name="Rectangle 102"/>
            <p:cNvSpPr/>
            <p:nvPr userDrawn="1"/>
          </p:nvSpPr>
          <p:spPr>
            <a:xfrm>
              <a:off x="7904163" y="1776413"/>
              <a:ext cx="109538" cy="30163"/>
            </a:xfrm>
            <a:prstGeom prst="rect">
              <a:avLst/>
            </a:prstGeom>
            <a:solidFill>
              <a:srgbClr val="AC653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1" name="Rectangle 103"/>
            <p:cNvSpPr/>
            <p:nvPr userDrawn="1"/>
          </p:nvSpPr>
          <p:spPr>
            <a:xfrm>
              <a:off x="7904163" y="1819275"/>
              <a:ext cx="109538" cy="26988"/>
            </a:xfrm>
            <a:prstGeom prst="rect">
              <a:avLst/>
            </a:prstGeom>
            <a:solidFill>
              <a:srgbClr val="AC653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2" name="Rectangle 104"/>
            <p:cNvSpPr/>
            <p:nvPr userDrawn="1"/>
          </p:nvSpPr>
          <p:spPr>
            <a:xfrm>
              <a:off x="8228013" y="1800225"/>
              <a:ext cx="12700"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3" name="Rectangle 105"/>
            <p:cNvSpPr/>
            <p:nvPr userDrawn="1"/>
          </p:nvSpPr>
          <p:spPr>
            <a:xfrm>
              <a:off x="8253413" y="1800225"/>
              <a:ext cx="17463"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4" name="Rectangle 106"/>
            <p:cNvSpPr/>
            <p:nvPr userDrawn="1"/>
          </p:nvSpPr>
          <p:spPr>
            <a:xfrm>
              <a:off x="8283576" y="1800225"/>
              <a:ext cx="15875"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5" name="Rectangle 107"/>
            <p:cNvSpPr/>
            <p:nvPr userDrawn="1"/>
          </p:nvSpPr>
          <p:spPr>
            <a:xfrm>
              <a:off x="6826251" y="1914525"/>
              <a:ext cx="1674813" cy="3678238"/>
            </a:xfrm>
            <a:prstGeom prst="rect">
              <a:avLst/>
            </a:prstGeom>
            <a:solidFill>
              <a:srgbClr val="919DA5"/>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6" name="Rectangle 108"/>
            <p:cNvSpPr/>
            <p:nvPr userDrawn="1"/>
          </p:nvSpPr>
          <p:spPr>
            <a:xfrm>
              <a:off x="6942138" y="2089150"/>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7" name="Rectangle 109"/>
            <p:cNvSpPr/>
            <p:nvPr userDrawn="1"/>
          </p:nvSpPr>
          <p:spPr>
            <a:xfrm>
              <a:off x="6942138" y="3225800"/>
              <a:ext cx="1443038" cy="1090613"/>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8" name="Rectangle 110"/>
            <p:cNvSpPr/>
            <p:nvPr userDrawn="1"/>
          </p:nvSpPr>
          <p:spPr>
            <a:xfrm>
              <a:off x="6942138" y="436562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29" name="Rectangle 111"/>
            <p:cNvSpPr/>
            <p:nvPr userDrawn="1"/>
          </p:nvSpPr>
          <p:spPr>
            <a:xfrm>
              <a:off x="7399338" y="2312988"/>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30"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9331" name="Rectangle 113"/>
            <p:cNvSpPr/>
            <p:nvPr userDrawn="1"/>
          </p:nvSpPr>
          <p:spPr>
            <a:xfrm>
              <a:off x="7399338" y="3408363"/>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32"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sz="100"/>
            </a:p>
          </p:txBody>
        </p:sp>
        <p:sp>
          <p:nvSpPr>
            <p:cNvPr id="9333" name="Rectangle 115"/>
            <p:cNvSpPr/>
            <p:nvPr userDrawn="1"/>
          </p:nvSpPr>
          <p:spPr>
            <a:xfrm>
              <a:off x="7402513" y="4533900"/>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34"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9335"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sz="100"/>
            </a:p>
          </p:txBody>
        </p:sp>
        <p:sp>
          <p:nvSpPr>
            <p:cNvPr id="9336"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sz="100"/>
            </a:p>
          </p:txBody>
        </p:sp>
        <p:sp>
          <p:nvSpPr>
            <p:cNvPr id="9337"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sz="100"/>
            </a:p>
          </p:txBody>
        </p:sp>
        <p:sp>
          <p:nvSpPr>
            <p:cNvPr id="9338"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sz="100"/>
            </a:p>
          </p:txBody>
        </p:sp>
        <p:sp>
          <p:nvSpPr>
            <p:cNvPr id="9339"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sz="100"/>
            </a:p>
          </p:txBody>
        </p:sp>
        <p:sp>
          <p:nvSpPr>
            <p:cNvPr id="9340"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sz="100"/>
            </a:p>
          </p:txBody>
        </p:sp>
        <p:sp>
          <p:nvSpPr>
            <p:cNvPr id="9341"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sz="100"/>
            </a:p>
          </p:txBody>
        </p:sp>
        <p:sp>
          <p:nvSpPr>
            <p:cNvPr id="9342"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sz="100"/>
            </a:p>
          </p:txBody>
        </p:sp>
        <p:sp>
          <p:nvSpPr>
            <p:cNvPr id="9343"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sz="100"/>
            </a:p>
          </p:txBody>
        </p:sp>
        <p:sp>
          <p:nvSpPr>
            <p:cNvPr id="9344"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sz="100"/>
            </a:p>
          </p:txBody>
        </p:sp>
        <p:sp>
          <p:nvSpPr>
            <p:cNvPr id="9345"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sz="100"/>
            </a:p>
          </p:txBody>
        </p:sp>
        <p:sp>
          <p:nvSpPr>
            <p:cNvPr id="9346"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sz="100"/>
            </a:p>
          </p:txBody>
        </p:sp>
        <p:sp>
          <p:nvSpPr>
            <p:cNvPr id="9347"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sz="100"/>
            </a:p>
          </p:txBody>
        </p:sp>
        <p:sp>
          <p:nvSpPr>
            <p:cNvPr id="9348"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sz="100"/>
            </a:p>
          </p:txBody>
        </p:sp>
        <p:sp>
          <p:nvSpPr>
            <p:cNvPr id="9349" name="Rectangle 131"/>
            <p:cNvSpPr/>
            <p:nvPr userDrawn="1"/>
          </p:nvSpPr>
          <p:spPr>
            <a:xfrm>
              <a:off x="5856288" y="2263775"/>
              <a:ext cx="290513" cy="296863"/>
            </a:xfrm>
            <a:prstGeom prst="rect">
              <a:avLst/>
            </a:prstGeom>
            <a:solidFill>
              <a:srgbClr val="FAC3A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50"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sz="100"/>
            </a:p>
          </p:txBody>
        </p:sp>
        <p:sp>
          <p:nvSpPr>
            <p:cNvPr id="9351"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sz="100"/>
            </a:p>
          </p:txBody>
        </p:sp>
        <p:sp>
          <p:nvSpPr>
            <p:cNvPr id="9352"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sz="100"/>
            </a:p>
          </p:txBody>
        </p:sp>
        <p:sp>
          <p:nvSpPr>
            <p:cNvPr id="9353"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sz="100"/>
            </a:p>
          </p:txBody>
        </p:sp>
        <p:sp>
          <p:nvSpPr>
            <p:cNvPr id="9354"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sz="100"/>
            </a:p>
          </p:txBody>
        </p:sp>
        <p:sp>
          <p:nvSpPr>
            <p:cNvPr id="9355"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sz="100"/>
            </a:p>
          </p:txBody>
        </p:sp>
        <p:sp>
          <p:nvSpPr>
            <p:cNvPr id="9356"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sz="100"/>
            </a:p>
          </p:txBody>
        </p:sp>
        <p:sp>
          <p:nvSpPr>
            <p:cNvPr id="9357"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sz="100"/>
            </a:p>
          </p:txBody>
        </p:sp>
        <p:sp>
          <p:nvSpPr>
            <p:cNvPr id="9358"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sz="100"/>
            </a:p>
          </p:txBody>
        </p:sp>
        <p:sp>
          <p:nvSpPr>
            <p:cNvPr id="9359"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sz="100"/>
            </a:p>
          </p:txBody>
        </p:sp>
        <p:sp>
          <p:nvSpPr>
            <p:cNvPr id="9360"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sz="100"/>
            </a:p>
          </p:txBody>
        </p:sp>
        <p:sp>
          <p:nvSpPr>
            <p:cNvPr id="9361"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sz="100"/>
            </a:p>
          </p:txBody>
        </p:sp>
        <p:sp>
          <p:nvSpPr>
            <p:cNvPr id="9362"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sz="100"/>
            </a:p>
          </p:txBody>
        </p:sp>
        <p:sp>
          <p:nvSpPr>
            <p:cNvPr id="9363"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sz="100"/>
            </a:p>
          </p:txBody>
        </p:sp>
        <p:sp>
          <p:nvSpPr>
            <p:cNvPr id="9364"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sz="100"/>
            </a:p>
          </p:txBody>
        </p:sp>
        <p:sp>
          <p:nvSpPr>
            <p:cNvPr id="9365"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sz="100"/>
            </a:p>
          </p:txBody>
        </p:sp>
        <p:sp>
          <p:nvSpPr>
            <p:cNvPr id="9366"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sz="100"/>
            </a:p>
          </p:txBody>
        </p:sp>
        <p:sp>
          <p:nvSpPr>
            <p:cNvPr id="9367"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sz="100"/>
            </a:p>
          </p:txBody>
        </p:sp>
        <p:sp>
          <p:nvSpPr>
            <p:cNvPr id="9368"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sz="100"/>
            </a:p>
          </p:txBody>
        </p:sp>
        <p:sp>
          <p:nvSpPr>
            <p:cNvPr id="9369"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sz="100"/>
            </a:p>
          </p:txBody>
        </p:sp>
        <p:sp>
          <p:nvSpPr>
            <p:cNvPr id="9370"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sz="100"/>
            </a:p>
          </p:txBody>
        </p:sp>
        <p:sp>
          <p:nvSpPr>
            <p:cNvPr id="9371"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sz="100"/>
            </a:p>
          </p:txBody>
        </p:sp>
        <p:sp>
          <p:nvSpPr>
            <p:cNvPr id="9372"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sz="100"/>
            </a:p>
          </p:txBody>
        </p:sp>
        <p:sp>
          <p:nvSpPr>
            <p:cNvPr id="9373" name="Rectangle 155"/>
            <p:cNvSpPr/>
            <p:nvPr userDrawn="1"/>
          </p:nvSpPr>
          <p:spPr>
            <a:xfrm>
              <a:off x="3060701" y="3298825"/>
              <a:ext cx="6053138" cy="134938"/>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74"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sz="100"/>
            </a:p>
          </p:txBody>
        </p:sp>
        <p:sp>
          <p:nvSpPr>
            <p:cNvPr id="9375"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sz="100"/>
            </a:p>
          </p:txBody>
        </p:sp>
        <p:sp>
          <p:nvSpPr>
            <p:cNvPr id="9376"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sz="100"/>
            </a:p>
          </p:txBody>
        </p:sp>
        <p:sp>
          <p:nvSpPr>
            <p:cNvPr id="9377"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sz="100"/>
            </a:p>
          </p:txBody>
        </p:sp>
        <p:sp>
          <p:nvSpPr>
            <p:cNvPr id="9378"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sz="100"/>
            </a:p>
          </p:txBody>
        </p:sp>
        <p:sp>
          <p:nvSpPr>
            <p:cNvPr id="9379"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sz="100"/>
            </a:p>
          </p:txBody>
        </p:sp>
        <p:sp>
          <p:nvSpPr>
            <p:cNvPr id="9380"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sz="100"/>
            </a:p>
          </p:txBody>
        </p:sp>
        <p:sp>
          <p:nvSpPr>
            <p:cNvPr id="9381"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sz="100"/>
            </a:p>
          </p:txBody>
        </p:sp>
        <p:sp>
          <p:nvSpPr>
            <p:cNvPr id="9382"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sz="100"/>
            </a:p>
          </p:txBody>
        </p:sp>
        <p:sp>
          <p:nvSpPr>
            <p:cNvPr id="9383"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sz="100"/>
            </a:p>
          </p:txBody>
        </p:sp>
        <p:sp>
          <p:nvSpPr>
            <p:cNvPr id="9384"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sz="100"/>
            </a:p>
          </p:txBody>
        </p:sp>
        <p:sp>
          <p:nvSpPr>
            <p:cNvPr id="9385"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sz="100"/>
            </a:p>
          </p:txBody>
        </p:sp>
        <p:sp>
          <p:nvSpPr>
            <p:cNvPr id="9386"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sz="100"/>
            </a:p>
          </p:txBody>
        </p:sp>
        <p:sp>
          <p:nvSpPr>
            <p:cNvPr id="9387"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sz="100"/>
            </a:p>
          </p:txBody>
        </p:sp>
        <p:sp>
          <p:nvSpPr>
            <p:cNvPr id="9388"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sz="100"/>
            </a:p>
          </p:txBody>
        </p:sp>
        <p:sp>
          <p:nvSpPr>
            <p:cNvPr id="9389"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sz="100"/>
            </a:p>
          </p:txBody>
        </p:sp>
        <p:sp>
          <p:nvSpPr>
            <p:cNvPr id="9390"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sz="100"/>
            </a:p>
          </p:txBody>
        </p:sp>
        <p:sp>
          <p:nvSpPr>
            <p:cNvPr id="9391" name="Rectangle 173"/>
            <p:cNvSpPr/>
            <p:nvPr userDrawn="1"/>
          </p:nvSpPr>
          <p:spPr>
            <a:xfrm>
              <a:off x="2563813" y="4484688"/>
              <a:ext cx="107950" cy="498475"/>
            </a:xfrm>
            <a:prstGeom prst="rect">
              <a:avLst/>
            </a:prstGeom>
            <a:solidFill>
              <a:srgbClr val="808184"/>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92" name="Rectangle 174"/>
            <p:cNvSpPr/>
            <p:nvPr userDrawn="1"/>
          </p:nvSpPr>
          <p:spPr>
            <a:xfrm>
              <a:off x="2616201" y="4484688"/>
              <a:ext cx="55563" cy="498475"/>
            </a:xfrm>
            <a:prstGeom prst="rect">
              <a:avLst/>
            </a:prstGeom>
            <a:solidFill>
              <a:srgbClr val="8D8D8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393"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sz="100"/>
            </a:p>
          </p:txBody>
        </p:sp>
        <p:sp>
          <p:nvSpPr>
            <p:cNvPr id="9394"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sz="100"/>
            </a:p>
          </p:txBody>
        </p:sp>
        <p:sp>
          <p:nvSpPr>
            <p:cNvPr id="9395"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sz="100"/>
            </a:p>
          </p:txBody>
        </p:sp>
        <p:sp>
          <p:nvSpPr>
            <p:cNvPr id="9396"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sz="100"/>
            </a:p>
          </p:txBody>
        </p:sp>
        <p:sp>
          <p:nvSpPr>
            <p:cNvPr id="9397"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sz="100"/>
            </a:p>
          </p:txBody>
        </p:sp>
        <p:sp>
          <p:nvSpPr>
            <p:cNvPr id="9398"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sz="100"/>
            </a:p>
          </p:txBody>
        </p:sp>
        <p:sp>
          <p:nvSpPr>
            <p:cNvPr id="9399"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sz="100"/>
            </a:p>
          </p:txBody>
        </p:sp>
        <p:sp>
          <p:nvSpPr>
            <p:cNvPr id="9400"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sz="100"/>
            </a:p>
          </p:txBody>
        </p:sp>
        <p:sp>
          <p:nvSpPr>
            <p:cNvPr id="9401" name="Oval 183"/>
            <p:cNvSpPr/>
            <p:nvPr userDrawn="1"/>
          </p:nvSpPr>
          <p:spPr>
            <a:xfrm>
              <a:off x="205263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02" name="Oval 184"/>
            <p:cNvSpPr/>
            <p:nvPr userDrawn="1"/>
          </p:nvSpPr>
          <p:spPr>
            <a:xfrm>
              <a:off x="3041651" y="5443538"/>
              <a:ext cx="138113"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03"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sz="100"/>
            </a:p>
          </p:txBody>
        </p:sp>
        <p:sp>
          <p:nvSpPr>
            <p:cNvPr id="9404" name="Oval 186"/>
            <p:cNvSpPr/>
            <p:nvPr userDrawn="1"/>
          </p:nvSpPr>
          <p:spPr>
            <a:xfrm>
              <a:off x="2546351"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05"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9406"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sz="100"/>
            </a:p>
          </p:txBody>
        </p:sp>
        <p:sp>
          <p:nvSpPr>
            <p:cNvPr id="9407"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9408"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sz="100"/>
            </a:p>
          </p:txBody>
        </p:sp>
        <p:sp>
          <p:nvSpPr>
            <p:cNvPr id="9409"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sz="100"/>
            </a:p>
          </p:txBody>
        </p:sp>
        <p:sp>
          <p:nvSpPr>
            <p:cNvPr id="9410"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sz="100"/>
            </a:p>
          </p:txBody>
        </p:sp>
        <p:sp>
          <p:nvSpPr>
            <p:cNvPr id="9411"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sz="100"/>
            </a:p>
          </p:txBody>
        </p:sp>
        <p:sp>
          <p:nvSpPr>
            <p:cNvPr id="9412"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sz="100"/>
            </a:p>
          </p:txBody>
        </p:sp>
        <p:sp>
          <p:nvSpPr>
            <p:cNvPr id="9413"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sz="100"/>
            </a:p>
          </p:txBody>
        </p:sp>
        <p:sp>
          <p:nvSpPr>
            <p:cNvPr id="9414"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sz="100"/>
            </a:p>
          </p:txBody>
        </p:sp>
        <p:sp>
          <p:nvSpPr>
            <p:cNvPr id="9415"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sz="100"/>
            </a:p>
          </p:txBody>
        </p:sp>
        <p:sp>
          <p:nvSpPr>
            <p:cNvPr id="9416"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sz="100"/>
            </a:p>
          </p:txBody>
        </p:sp>
        <p:sp>
          <p:nvSpPr>
            <p:cNvPr id="9417"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sz="100"/>
            </a:p>
          </p:txBody>
        </p:sp>
        <p:sp>
          <p:nvSpPr>
            <p:cNvPr id="9418"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sz="100"/>
            </a:p>
          </p:txBody>
        </p:sp>
        <p:sp>
          <p:nvSpPr>
            <p:cNvPr id="9419"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sz="100"/>
            </a:p>
          </p:txBody>
        </p:sp>
        <p:sp>
          <p:nvSpPr>
            <p:cNvPr id="9420"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sz="100"/>
            </a:p>
          </p:txBody>
        </p:sp>
        <p:sp>
          <p:nvSpPr>
            <p:cNvPr id="9421"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sz="100"/>
            </a:p>
          </p:txBody>
        </p:sp>
        <p:sp>
          <p:nvSpPr>
            <p:cNvPr id="9422"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sz="100"/>
            </a:p>
          </p:txBody>
        </p:sp>
        <p:sp>
          <p:nvSpPr>
            <p:cNvPr id="9423"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sz="100"/>
            </a:p>
          </p:txBody>
        </p:sp>
        <p:sp>
          <p:nvSpPr>
            <p:cNvPr id="9424"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sz="100"/>
            </a:p>
          </p:txBody>
        </p:sp>
        <p:sp>
          <p:nvSpPr>
            <p:cNvPr id="9425"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sz="100"/>
            </a:p>
          </p:txBody>
        </p:sp>
        <p:sp>
          <p:nvSpPr>
            <p:cNvPr id="9426"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sz="100"/>
            </a:p>
          </p:txBody>
        </p:sp>
        <p:sp>
          <p:nvSpPr>
            <p:cNvPr id="9427"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sz="100"/>
            </a:p>
          </p:txBody>
        </p:sp>
        <p:sp>
          <p:nvSpPr>
            <p:cNvPr id="9428"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sz="100"/>
            </a:p>
          </p:txBody>
        </p:sp>
        <p:sp>
          <p:nvSpPr>
            <p:cNvPr id="9429"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sz="100"/>
            </a:p>
          </p:txBody>
        </p:sp>
        <p:sp>
          <p:nvSpPr>
            <p:cNvPr id="9430"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sz="100"/>
            </a:p>
          </p:txBody>
        </p:sp>
        <p:sp>
          <p:nvSpPr>
            <p:cNvPr id="9431"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sz="100"/>
            </a:p>
          </p:txBody>
        </p:sp>
        <p:sp>
          <p:nvSpPr>
            <p:cNvPr id="9432"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sz="100"/>
            </a:p>
          </p:txBody>
        </p:sp>
        <p:sp>
          <p:nvSpPr>
            <p:cNvPr id="9433"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sz="100"/>
            </a:p>
          </p:txBody>
        </p:sp>
        <p:sp>
          <p:nvSpPr>
            <p:cNvPr id="9434"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sz="100"/>
            </a:p>
          </p:txBody>
        </p:sp>
        <p:sp>
          <p:nvSpPr>
            <p:cNvPr id="9435"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sz="100"/>
            </a:p>
          </p:txBody>
        </p:sp>
        <p:sp>
          <p:nvSpPr>
            <p:cNvPr id="9436"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sz="100"/>
            </a:p>
          </p:txBody>
        </p:sp>
        <p:sp>
          <p:nvSpPr>
            <p:cNvPr id="9437"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sz="100"/>
            </a:p>
          </p:txBody>
        </p:sp>
        <p:sp>
          <p:nvSpPr>
            <p:cNvPr id="9438"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sz="100"/>
            </a:p>
          </p:txBody>
        </p:sp>
        <p:sp>
          <p:nvSpPr>
            <p:cNvPr id="9439"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sz="100"/>
            </a:p>
          </p:txBody>
        </p:sp>
        <p:sp>
          <p:nvSpPr>
            <p:cNvPr id="9440"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sz="100"/>
            </a:p>
          </p:txBody>
        </p:sp>
        <p:sp>
          <p:nvSpPr>
            <p:cNvPr id="9441"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sz="100"/>
            </a:p>
          </p:txBody>
        </p:sp>
        <p:sp>
          <p:nvSpPr>
            <p:cNvPr id="9442"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sz="100"/>
            </a:p>
          </p:txBody>
        </p:sp>
        <p:sp>
          <p:nvSpPr>
            <p:cNvPr id="9443"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sz="100"/>
            </a:p>
          </p:txBody>
        </p:sp>
        <p:sp>
          <p:nvSpPr>
            <p:cNvPr id="9444"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sz="100"/>
            </a:p>
          </p:txBody>
        </p:sp>
        <p:sp>
          <p:nvSpPr>
            <p:cNvPr id="9445"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sz="100"/>
            </a:p>
          </p:txBody>
        </p:sp>
        <p:sp>
          <p:nvSpPr>
            <p:cNvPr id="9446"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sz="100"/>
            </a:p>
          </p:txBody>
        </p:sp>
        <p:sp>
          <p:nvSpPr>
            <p:cNvPr id="9447"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sz="100"/>
            </a:p>
          </p:txBody>
        </p:sp>
        <p:sp>
          <p:nvSpPr>
            <p:cNvPr id="9448"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sz="100"/>
            </a:p>
          </p:txBody>
        </p:sp>
        <p:sp>
          <p:nvSpPr>
            <p:cNvPr id="9449"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sz="100"/>
            </a:p>
          </p:txBody>
        </p:sp>
        <p:sp>
          <p:nvSpPr>
            <p:cNvPr id="9450"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sz="100"/>
            </a:p>
          </p:txBody>
        </p:sp>
        <p:sp>
          <p:nvSpPr>
            <p:cNvPr id="9451"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sz="100"/>
            </a:p>
          </p:txBody>
        </p:sp>
        <p:sp>
          <p:nvSpPr>
            <p:cNvPr id="9452"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sz="100"/>
            </a:p>
          </p:txBody>
        </p:sp>
        <p:sp>
          <p:nvSpPr>
            <p:cNvPr id="9453"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sz="100"/>
            </a:p>
          </p:txBody>
        </p:sp>
        <p:sp>
          <p:nvSpPr>
            <p:cNvPr id="9454"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sz="100"/>
            </a:p>
          </p:txBody>
        </p:sp>
        <p:sp>
          <p:nvSpPr>
            <p:cNvPr id="9455"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sz="100"/>
            </a:p>
          </p:txBody>
        </p:sp>
        <p:sp>
          <p:nvSpPr>
            <p:cNvPr id="9456"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sz="100"/>
            </a:p>
          </p:txBody>
        </p:sp>
        <p:sp>
          <p:nvSpPr>
            <p:cNvPr id="9457"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sz="100"/>
            </a:p>
          </p:txBody>
        </p:sp>
        <p:sp>
          <p:nvSpPr>
            <p:cNvPr id="9458"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sz="100"/>
            </a:p>
          </p:txBody>
        </p:sp>
        <p:sp>
          <p:nvSpPr>
            <p:cNvPr id="9459"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sz="100"/>
            </a:p>
          </p:txBody>
        </p:sp>
        <p:sp>
          <p:nvSpPr>
            <p:cNvPr id="9460"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sz="100"/>
            </a:p>
          </p:txBody>
        </p:sp>
        <p:sp>
          <p:nvSpPr>
            <p:cNvPr id="9461"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sz="100"/>
            </a:p>
          </p:txBody>
        </p:sp>
        <p:sp>
          <p:nvSpPr>
            <p:cNvPr id="9462"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sz="100"/>
            </a:p>
          </p:txBody>
        </p:sp>
        <p:sp>
          <p:nvSpPr>
            <p:cNvPr id="9463"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sz="100"/>
            </a:p>
          </p:txBody>
        </p:sp>
        <p:sp>
          <p:nvSpPr>
            <p:cNvPr id="9464"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sz="100"/>
            </a:p>
          </p:txBody>
        </p:sp>
        <p:sp>
          <p:nvSpPr>
            <p:cNvPr id="9465"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sz="100"/>
            </a:p>
          </p:txBody>
        </p:sp>
        <p:sp>
          <p:nvSpPr>
            <p:cNvPr id="9466"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sz="100"/>
            </a:p>
          </p:txBody>
        </p:sp>
        <p:sp>
          <p:nvSpPr>
            <p:cNvPr id="9467"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sz="100"/>
            </a:p>
          </p:txBody>
        </p:sp>
        <p:sp>
          <p:nvSpPr>
            <p:cNvPr id="9468"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sz="100"/>
            </a:p>
          </p:txBody>
        </p:sp>
        <p:sp>
          <p:nvSpPr>
            <p:cNvPr id="9469"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sz="100"/>
            </a:p>
          </p:txBody>
        </p:sp>
        <p:sp>
          <p:nvSpPr>
            <p:cNvPr id="9470"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sz="100"/>
            </a:p>
          </p:txBody>
        </p:sp>
        <p:sp>
          <p:nvSpPr>
            <p:cNvPr id="9471"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sz="100"/>
            </a:p>
          </p:txBody>
        </p:sp>
        <p:sp>
          <p:nvSpPr>
            <p:cNvPr id="9472"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sz="100"/>
            </a:p>
          </p:txBody>
        </p:sp>
        <p:sp>
          <p:nvSpPr>
            <p:cNvPr id="9473"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sz="100"/>
            </a:p>
          </p:txBody>
        </p:sp>
        <p:sp>
          <p:nvSpPr>
            <p:cNvPr id="9474"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sz="100"/>
            </a:p>
          </p:txBody>
        </p:sp>
        <p:sp>
          <p:nvSpPr>
            <p:cNvPr id="9475"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sz="100"/>
            </a:p>
          </p:txBody>
        </p:sp>
        <p:sp>
          <p:nvSpPr>
            <p:cNvPr id="9476" name="Rectangle 259"/>
            <p:cNvSpPr/>
            <p:nvPr userDrawn="1"/>
          </p:nvSpPr>
          <p:spPr>
            <a:xfrm>
              <a:off x="3589338" y="3259138"/>
              <a:ext cx="579438" cy="39688"/>
            </a:xfrm>
            <a:prstGeom prst="rect">
              <a:avLst/>
            </a:prstGeom>
            <a:solidFill>
              <a:srgbClr val="FFFFF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77"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sz="100"/>
            </a:p>
          </p:txBody>
        </p:sp>
        <p:sp>
          <p:nvSpPr>
            <p:cNvPr id="9478"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sz="100"/>
            </a:p>
          </p:txBody>
        </p:sp>
        <p:sp>
          <p:nvSpPr>
            <p:cNvPr id="9479"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sz="100"/>
            </a:p>
          </p:txBody>
        </p:sp>
        <p:sp>
          <p:nvSpPr>
            <p:cNvPr id="9480"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sz="100"/>
            </a:p>
          </p:txBody>
        </p:sp>
        <p:sp>
          <p:nvSpPr>
            <p:cNvPr id="9481"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sz="100"/>
            </a:p>
          </p:txBody>
        </p:sp>
        <p:sp>
          <p:nvSpPr>
            <p:cNvPr id="9482"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sz="100"/>
            </a:p>
          </p:txBody>
        </p:sp>
        <p:sp>
          <p:nvSpPr>
            <p:cNvPr id="9483"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sz="100"/>
            </a:p>
          </p:txBody>
        </p:sp>
        <p:sp>
          <p:nvSpPr>
            <p:cNvPr id="9484"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sz="100"/>
            </a:p>
          </p:txBody>
        </p:sp>
        <p:sp>
          <p:nvSpPr>
            <p:cNvPr id="9485"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sz="100"/>
            </a:p>
          </p:txBody>
        </p:sp>
        <p:sp>
          <p:nvSpPr>
            <p:cNvPr id="9486"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sz="100"/>
            </a:p>
          </p:txBody>
        </p:sp>
        <p:sp>
          <p:nvSpPr>
            <p:cNvPr id="9487"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sz="100"/>
            </a:p>
          </p:txBody>
        </p:sp>
        <p:sp>
          <p:nvSpPr>
            <p:cNvPr id="9488"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sz="100"/>
            </a:p>
          </p:txBody>
        </p:sp>
        <p:sp>
          <p:nvSpPr>
            <p:cNvPr id="9489"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sz="100"/>
            </a:p>
          </p:txBody>
        </p:sp>
        <p:sp>
          <p:nvSpPr>
            <p:cNvPr id="9490" name="Rectangle 273"/>
            <p:cNvSpPr/>
            <p:nvPr userDrawn="1"/>
          </p:nvSpPr>
          <p:spPr>
            <a:xfrm>
              <a:off x="9434513" y="4484688"/>
              <a:ext cx="111125" cy="498475"/>
            </a:xfrm>
            <a:prstGeom prst="rect">
              <a:avLst/>
            </a:prstGeom>
            <a:solidFill>
              <a:srgbClr val="808184"/>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91" name="Rectangle 274"/>
            <p:cNvSpPr/>
            <p:nvPr userDrawn="1"/>
          </p:nvSpPr>
          <p:spPr>
            <a:xfrm>
              <a:off x="9434513" y="4484688"/>
              <a:ext cx="55563" cy="498475"/>
            </a:xfrm>
            <a:prstGeom prst="rect">
              <a:avLst/>
            </a:prstGeom>
            <a:solidFill>
              <a:srgbClr val="8D8D8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492"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sz="100"/>
            </a:p>
          </p:txBody>
        </p:sp>
        <p:sp>
          <p:nvSpPr>
            <p:cNvPr id="9493"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sz="100"/>
            </a:p>
          </p:txBody>
        </p:sp>
        <p:sp>
          <p:nvSpPr>
            <p:cNvPr id="9494"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sz="100"/>
            </a:p>
          </p:txBody>
        </p:sp>
        <p:sp>
          <p:nvSpPr>
            <p:cNvPr id="9495"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sz="100"/>
            </a:p>
          </p:txBody>
        </p:sp>
        <p:sp>
          <p:nvSpPr>
            <p:cNvPr id="9496"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sz="100"/>
            </a:p>
          </p:txBody>
        </p:sp>
        <p:sp>
          <p:nvSpPr>
            <p:cNvPr id="9497"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sz="100"/>
            </a:p>
          </p:txBody>
        </p:sp>
        <p:sp>
          <p:nvSpPr>
            <p:cNvPr id="9498"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sz="100"/>
            </a:p>
          </p:txBody>
        </p:sp>
        <p:sp>
          <p:nvSpPr>
            <p:cNvPr id="9499"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sz="100"/>
            </a:p>
          </p:txBody>
        </p:sp>
        <p:sp>
          <p:nvSpPr>
            <p:cNvPr id="9500" name="Oval 283"/>
            <p:cNvSpPr/>
            <p:nvPr userDrawn="1"/>
          </p:nvSpPr>
          <p:spPr>
            <a:xfrm>
              <a:off x="9921876"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01" name="Oval 284"/>
            <p:cNvSpPr/>
            <p:nvPr userDrawn="1"/>
          </p:nvSpPr>
          <p:spPr>
            <a:xfrm>
              <a:off x="892968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02"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sz="100"/>
            </a:p>
          </p:txBody>
        </p:sp>
        <p:sp>
          <p:nvSpPr>
            <p:cNvPr id="9503" name="Oval 286"/>
            <p:cNvSpPr/>
            <p:nvPr userDrawn="1"/>
          </p:nvSpPr>
          <p:spPr>
            <a:xfrm>
              <a:off x="942498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04"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sz="100"/>
            </a:p>
          </p:txBody>
        </p:sp>
        <p:sp>
          <p:nvSpPr>
            <p:cNvPr id="9505"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sz="100"/>
            </a:p>
          </p:txBody>
        </p:sp>
        <p:sp>
          <p:nvSpPr>
            <p:cNvPr id="9506"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sz="100"/>
            </a:p>
          </p:txBody>
        </p:sp>
        <p:sp>
          <p:nvSpPr>
            <p:cNvPr id="9507"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sz="100"/>
            </a:p>
          </p:txBody>
        </p:sp>
        <p:sp>
          <p:nvSpPr>
            <p:cNvPr id="9508"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sz="100"/>
            </a:p>
          </p:txBody>
        </p:sp>
        <p:sp>
          <p:nvSpPr>
            <p:cNvPr id="9509"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sz="100"/>
            </a:p>
          </p:txBody>
        </p:sp>
        <p:sp>
          <p:nvSpPr>
            <p:cNvPr id="9510"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sz="100"/>
            </a:p>
          </p:txBody>
        </p:sp>
        <p:sp>
          <p:nvSpPr>
            <p:cNvPr id="9511"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sz="100"/>
            </a:p>
          </p:txBody>
        </p:sp>
        <p:sp>
          <p:nvSpPr>
            <p:cNvPr id="9512" name="Rectangle 295"/>
            <p:cNvSpPr/>
            <p:nvPr userDrawn="1"/>
          </p:nvSpPr>
          <p:spPr>
            <a:xfrm>
              <a:off x="3436938" y="3375025"/>
              <a:ext cx="5146675" cy="2217738"/>
            </a:xfrm>
            <a:prstGeom prst="rect">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13"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sz="100"/>
            </a:p>
          </p:txBody>
        </p:sp>
        <p:sp>
          <p:nvSpPr>
            <p:cNvPr id="9514"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sz="100"/>
            </a:p>
          </p:txBody>
        </p:sp>
        <p:sp>
          <p:nvSpPr>
            <p:cNvPr id="9515"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sz="100"/>
            </a:p>
          </p:txBody>
        </p:sp>
        <p:sp>
          <p:nvSpPr>
            <p:cNvPr id="9516"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sz="100"/>
            </a:p>
          </p:txBody>
        </p:sp>
        <p:sp>
          <p:nvSpPr>
            <p:cNvPr id="9517"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sz="100"/>
            </a:p>
          </p:txBody>
        </p:sp>
        <p:sp>
          <p:nvSpPr>
            <p:cNvPr id="9518"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sz="100"/>
            </a:p>
          </p:txBody>
        </p:sp>
        <p:sp>
          <p:nvSpPr>
            <p:cNvPr id="9519"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sz="100"/>
            </a:p>
          </p:txBody>
        </p:sp>
        <p:sp>
          <p:nvSpPr>
            <p:cNvPr id="9520"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sz="100"/>
            </a:p>
          </p:txBody>
        </p:sp>
        <p:sp>
          <p:nvSpPr>
            <p:cNvPr id="9521"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sz="100"/>
            </a:p>
          </p:txBody>
        </p:sp>
        <p:sp>
          <p:nvSpPr>
            <p:cNvPr id="9522" name="Rectangle 305"/>
            <p:cNvSpPr/>
            <p:nvPr userDrawn="1"/>
          </p:nvSpPr>
          <p:spPr>
            <a:xfrm>
              <a:off x="8056563"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3" name="Rectangle 306"/>
            <p:cNvSpPr/>
            <p:nvPr userDrawn="1"/>
          </p:nvSpPr>
          <p:spPr>
            <a:xfrm>
              <a:off x="8128001"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4" name="Rectangle 307"/>
            <p:cNvSpPr/>
            <p:nvPr userDrawn="1"/>
          </p:nvSpPr>
          <p:spPr>
            <a:xfrm>
              <a:off x="8201026"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5" name="Rectangle 308"/>
            <p:cNvSpPr/>
            <p:nvPr userDrawn="1"/>
          </p:nvSpPr>
          <p:spPr>
            <a:xfrm>
              <a:off x="8270876"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6" name="Rectangle 309"/>
            <p:cNvSpPr/>
            <p:nvPr userDrawn="1"/>
          </p:nvSpPr>
          <p:spPr>
            <a:xfrm>
              <a:off x="8342313"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7" name="Rectangle 310"/>
            <p:cNvSpPr/>
            <p:nvPr userDrawn="1"/>
          </p:nvSpPr>
          <p:spPr>
            <a:xfrm>
              <a:off x="8412163"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28"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sz="100"/>
            </a:p>
          </p:txBody>
        </p:sp>
        <p:sp>
          <p:nvSpPr>
            <p:cNvPr id="9529" name="Rectangle 312"/>
            <p:cNvSpPr/>
            <p:nvPr userDrawn="1"/>
          </p:nvSpPr>
          <p:spPr>
            <a:xfrm>
              <a:off x="8504238" y="3265488"/>
              <a:ext cx="66675" cy="20638"/>
            </a:xfrm>
            <a:prstGeom prst="rect">
              <a:avLst/>
            </a:prstGeom>
            <a:solidFill>
              <a:srgbClr val="37373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30" name="Rectangle 313"/>
            <p:cNvSpPr/>
            <p:nvPr userDrawn="1"/>
          </p:nvSpPr>
          <p:spPr>
            <a:xfrm>
              <a:off x="8593138" y="3265488"/>
              <a:ext cx="66675" cy="20638"/>
            </a:xfrm>
            <a:prstGeom prst="rect">
              <a:avLst/>
            </a:prstGeom>
            <a:solidFill>
              <a:srgbClr val="37373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31"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sz="100"/>
            </a:p>
          </p:txBody>
        </p:sp>
        <p:sp>
          <p:nvSpPr>
            <p:cNvPr id="9532"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sz="100"/>
            </a:p>
          </p:txBody>
        </p:sp>
        <p:sp>
          <p:nvSpPr>
            <p:cNvPr id="9533"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sz="100"/>
            </a:p>
          </p:txBody>
        </p:sp>
        <p:sp>
          <p:nvSpPr>
            <p:cNvPr id="9534"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sz="100"/>
            </a:p>
          </p:txBody>
        </p:sp>
        <p:sp>
          <p:nvSpPr>
            <p:cNvPr id="9535"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sz="100"/>
            </a:p>
          </p:txBody>
        </p:sp>
        <p:sp>
          <p:nvSpPr>
            <p:cNvPr id="9536"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sz="100"/>
            </a:p>
          </p:txBody>
        </p:sp>
        <p:sp>
          <p:nvSpPr>
            <p:cNvPr id="9537"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sz="100"/>
            </a:p>
          </p:txBody>
        </p:sp>
        <p:sp>
          <p:nvSpPr>
            <p:cNvPr id="9538" name="Rectangle 321"/>
            <p:cNvSpPr/>
            <p:nvPr userDrawn="1"/>
          </p:nvSpPr>
          <p:spPr>
            <a:xfrm>
              <a:off x="7664451" y="3268663"/>
              <a:ext cx="206375" cy="3016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39"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sz="100"/>
            </a:p>
          </p:txBody>
        </p:sp>
        <p:sp>
          <p:nvSpPr>
            <p:cNvPr id="9540" name="Rectangle 323"/>
            <p:cNvSpPr/>
            <p:nvPr userDrawn="1"/>
          </p:nvSpPr>
          <p:spPr>
            <a:xfrm>
              <a:off x="7835901" y="2508250"/>
              <a:ext cx="22225" cy="493713"/>
            </a:xfrm>
            <a:prstGeom prst="rect">
              <a:avLst/>
            </a:prstGeom>
            <a:solidFill>
              <a:srgbClr val="92949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41"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sz="100"/>
            </a:p>
          </p:txBody>
        </p:sp>
        <p:sp>
          <p:nvSpPr>
            <p:cNvPr id="9542"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sz="100"/>
            </a:p>
          </p:txBody>
        </p:sp>
        <p:sp>
          <p:nvSpPr>
            <p:cNvPr id="9543"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sz="100"/>
            </a:p>
          </p:txBody>
        </p:sp>
        <p:sp>
          <p:nvSpPr>
            <p:cNvPr id="9544"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sz="100"/>
            </a:p>
          </p:txBody>
        </p:sp>
        <p:sp>
          <p:nvSpPr>
            <p:cNvPr id="9545"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sz="100"/>
            </a:p>
          </p:txBody>
        </p:sp>
        <p:sp>
          <p:nvSpPr>
            <p:cNvPr id="9546"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sz="100"/>
            </a:p>
          </p:txBody>
        </p:sp>
        <p:sp>
          <p:nvSpPr>
            <p:cNvPr id="9547"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sz="100"/>
            </a:p>
          </p:txBody>
        </p:sp>
        <p:sp>
          <p:nvSpPr>
            <p:cNvPr id="9548"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sz="100"/>
            </a:p>
          </p:txBody>
        </p:sp>
        <p:sp>
          <p:nvSpPr>
            <p:cNvPr id="9549"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sz="100"/>
            </a:p>
          </p:txBody>
        </p:sp>
        <p:sp>
          <p:nvSpPr>
            <p:cNvPr id="9550"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sz="100"/>
            </a:p>
          </p:txBody>
        </p:sp>
        <p:sp>
          <p:nvSpPr>
            <p:cNvPr id="9551"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sz="100"/>
            </a:p>
          </p:txBody>
        </p:sp>
        <p:sp>
          <p:nvSpPr>
            <p:cNvPr id="9552"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sz="100"/>
            </a:p>
          </p:txBody>
        </p:sp>
        <p:sp>
          <p:nvSpPr>
            <p:cNvPr id="9553"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sz="100"/>
            </a:p>
          </p:txBody>
        </p:sp>
        <p:sp>
          <p:nvSpPr>
            <p:cNvPr id="9554"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sz="100"/>
            </a:p>
          </p:txBody>
        </p:sp>
        <p:sp>
          <p:nvSpPr>
            <p:cNvPr id="9555"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sz="100"/>
            </a:p>
          </p:txBody>
        </p:sp>
        <p:sp>
          <p:nvSpPr>
            <p:cNvPr id="9556"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sz="100"/>
            </a:p>
          </p:txBody>
        </p:sp>
        <p:sp>
          <p:nvSpPr>
            <p:cNvPr id="9557"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sz="100"/>
            </a:p>
          </p:txBody>
        </p:sp>
        <p:sp>
          <p:nvSpPr>
            <p:cNvPr id="9558"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sz="100"/>
            </a:p>
          </p:txBody>
        </p:sp>
        <p:sp>
          <p:nvSpPr>
            <p:cNvPr id="9559"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sz="100"/>
            </a:p>
          </p:txBody>
        </p:sp>
        <p:sp>
          <p:nvSpPr>
            <p:cNvPr id="9560"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sz="100"/>
            </a:p>
          </p:txBody>
        </p:sp>
        <p:sp>
          <p:nvSpPr>
            <p:cNvPr id="9561"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sz="100"/>
            </a:p>
          </p:txBody>
        </p:sp>
        <p:sp>
          <p:nvSpPr>
            <p:cNvPr id="9562" name="Rectangle 345"/>
            <p:cNvSpPr/>
            <p:nvPr userDrawn="1"/>
          </p:nvSpPr>
          <p:spPr>
            <a:xfrm>
              <a:off x="7643813" y="2887663"/>
              <a:ext cx="247650" cy="38100"/>
            </a:xfrm>
            <a:prstGeom prst="rect">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63"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sz="100"/>
            </a:p>
          </p:txBody>
        </p:sp>
        <p:sp>
          <p:nvSpPr>
            <p:cNvPr id="9564" name="Rectangle 347"/>
            <p:cNvSpPr/>
            <p:nvPr userDrawn="1"/>
          </p:nvSpPr>
          <p:spPr>
            <a:xfrm>
              <a:off x="7766051" y="2887663"/>
              <a:ext cx="125413" cy="38100"/>
            </a:xfrm>
            <a:prstGeom prst="rect">
              <a:avLst/>
            </a:prstGeom>
            <a:solidFill>
              <a:srgbClr val="53545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65"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sz="100"/>
            </a:p>
          </p:txBody>
        </p:sp>
        <p:sp>
          <p:nvSpPr>
            <p:cNvPr id="9566"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sz="100"/>
            </a:p>
          </p:txBody>
        </p:sp>
        <p:sp>
          <p:nvSpPr>
            <p:cNvPr id="9567"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sz="100"/>
            </a:p>
          </p:txBody>
        </p:sp>
        <p:sp>
          <p:nvSpPr>
            <p:cNvPr id="9568"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sz="100"/>
            </a:p>
          </p:txBody>
        </p:sp>
        <p:sp>
          <p:nvSpPr>
            <p:cNvPr id="9569"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sz="100"/>
            </a:p>
          </p:txBody>
        </p:sp>
        <p:sp>
          <p:nvSpPr>
            <p:cNvPr id="9570"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sz="100"/>
            </a:p>
          </p:txBody>
        </p:sp>
        <p:sp>
          <p:nvSpPr>
            <p:cNvPr id="9571"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sz="100"/>
            </a:p>
          </p:txBody>
        </p:sp>
        <p:sp>
          <p:nvSpPr>
            <p:cNvPr id="9572" name="Rectangle 355"/>
            <p:cNvSpPr/>
            <p:nvPr userDrawn="1"/>
          </p:nvSpPr>
          <p:spPr>
            <a:xfrm>
              <a:off x="3167063" y="5403850"/>
              <a:ext cx="962025" cy="1889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3" name="Rectangle 356"/>
            <p:cNvSpPr/>
            <p:nvPr userDrawn="1"/>
          </p:nvSpPr>
          <p:spPr>
            <a:xfrm>
              <a:off x="3167063" y="5332413"/>
              <a:ext cx="962025" cy="34925"/>
            </a:xfrm>
            <a:prstGeom prst="rect">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4" name="Rectangle 357"/>
            <p:cNvSpPr/>
            <p:nvPr userDrawn="1"/>
          </p:nvSpPr>
          <p:spPr>
            <a:xfrm>
              <a:off x="4251326" y="3160713"/>
              <a:ext cx="590550" cy="138113"/>
            </a:xfrm>
            <a:prstGeom prst="rect">
              <a:avLst/>
            </a:prstGeom>
            <a:solidFill>
              <a:srgbClr val="806A5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5" name="Rectangle 358"/>
            <p:cNvSpPr/>
            <p:nvPr userDrawn="1"/>
          </p:nvSpPr>
          <p:spPr>
            <a:xfrm>
              <a:off x="4227513" y="3090863"/>
              <a:ext cx="590550" cy="69850"/>
            </a:xfrm>
            <a:prstGeom prst="rect">
              <a:avLst/>
            </a:prstGeom>
            <a:solidFill>
              <a:srgbClr val="FDCF9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6" name="Rectangle 359"/>
            <p:cNvSpPr/>
            <p:nvPr userDrawn="1"/>
          </p:nvSpPr>
          <p:spPr>
            <a:xfrm>
              <a:off x="4318001" y="2998788"/>
              <a:ext cx="588963" cy="92075"/>
            </a:xfrm>
            <a:prstGeom prst="rect">
              <a:avLst/>
            </a:prstGeom>
            <a:solidFill>
              <a:srgbClr val="A156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7" name="Rectangle 360"/>
            <p:cNvSpPr/>
            <p:nvPr userDrawn="1"/>
          </p:nvSpPr>
          <p:spPr>
            <a:xfrm>
              <a:off x="4297363" y="2955925"/>
              <a:ext cx="590550" cy="42863"/>
            </a:xfrm>
            <a:prstGeom prst="rect">
              <a:avLst/>
            </a:prstGeom>
            <a:solidFill>
              <a:srgbClr val="CBE6D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78"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sz="100"/>
            </a:p>
          </p:txBody>
        </p:sp>
        <p:sp>
          <p:nvSpPr>
            <p:cNvPr id="9579"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sz="100"/>
            </a:p>
          </p:txBody>
        </p:sp>
        <p:sp>
          <p:nvSpPr>
            <p:cNvPr id="9580"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sz="100"/>
            </a:p>
          </p:txBody>
        </p:sp>
        <p:sp>
          <p:nvSpPr>
            <p:cNvPr id="9581"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sz="100"/>
            </a:p>
          </p:txBody>
        </p:sp>
        <p:sp>
          <p:nvSpPr>
            <p:cNvPr id="9582"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sz="100"/>
            </a:p>
          </p:txBody>
        </p:sp>
        <p:sp>
          <p:nvSpPr>
            <p:cNvPr id="9583" name="Rectangle 366"/>
            <p:cNvSpPr/>
            <p:nvPr userDrawn="1"/>
          </p:nvSpPr>
          <p:spPr>
            <a:xfrm>
              <a:off x="7099301" y="3279775"/>
              <a:ext cx="271463" cy="190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84"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sz="100"/>
            </a:p>
          </p:txBody>
        </p:sp>
        <p:sp>
          <p:nvSpPr>
            <p:cNvPr id="9585" name="Rectangle 368"/>
            <p:cNvSpPr/>
            <p:nvPr userDrawn="1"/>
          </p:nvSpPr>
          <p:spPr>
            <a:xfrm>
              <a:off x="7092951" y="3022600"/>
              <a:ext cx="287338" cy="12700"/>
            </a:xfrm>
            <a:prstGeom prst="rect">
              <a:avLst/>
            </a:prstGeom>
            <a:solidFill>
              <a:srgbClr val="D0D2D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86"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sz="100"/>
            </a:p>
          </p:txBody>
        </p:sp>
        <p:sp>
          <p:nvSpPr>
            <p:cNvPr id="9587" name="Rectangle 370"/>
            <p:cNvSpPr/>
            <p:nvPr userDrawn="1"/>
          </p:nvSpPr>
          <p:spPr>
            <a:xfrm>
              <a:off x="4746626" y="3279775"/>
              <a:ext cx="269875" cy="190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88"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sz="100"/>
            </a:p>
          </p:txBody>
        </p:sp>
        <p:sp>
          <p:nvSpPr>
            <p:cNvPr id="9589" name="Rectangle 372"/>
            <p:cNvSpPr/>
            <p:nvPr userDrawn="1"/>
          </p:nvSpPr>
          <p:spPr>
            <a:xfrm>
              <a:off x="4738688" y="3022600"/>
              <a:ext cx="287338" cy="12700"/>
            </a:xfrm>
            <a:prstGeom prst="rect">
              <a:avLst/>
            </a:prstGeom>
            <a:solidFill>
              <a:srgbClr val="D0D2D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90"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sz="100"/>
            </a:p>
          </p:txBody>
        </p:sp>
      </p:grpSp>
      <p:grpSp>
        <p:nvGrpSpPr>
          <p:cNvPr id="766" name="组合 765"/>
          <p:cNvGrpSpPr/>
          <p:nvPr/>
        </p:nvGrpSpPr>
        <p:grpSpPr>
          <a:xfrm>
            <a:off x="3684270" y="2260598"/>
            <a:ext cx="1664333" cy="723265"/>
            <a:chOff x="2855913" y="-477838"/>
            <a:chExt cx="5757862" cy="2501900"/>
          </a:xfrm>
          <a:solidFill>
            <a:srgbClr val="FCB53C"/>
          </a:solidFill>
        </p:grpSpPr>
        <p:sp>
          <p:nvSpPr>
            <p:cNvPr id="767"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768"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769"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770"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771"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grpSp>
      <p:pic>
        <p:nvPicPr>
          <p:cNvPr id="9592" name="图片 772" descr="nndl"/>
          <p:cNvPicPr>
            <a:picLocks noChangeAspect="1"/>
          </p:cNvPicPr>
          <p:nvPr/>
        </p:nvPicPr>
        <p:blipFill>
          <a:blip r:embed="rId4"/>
          <a:stretch>
            <a:fillRect/>
          </a:stretch>
        </p:blipFill>
        <p:spPr>
          <a:xfrm>
            <a:off x="2160588" y="4232275"/>
            <a:ext cx="4919662" cy="1139825"/>
          </a:xfrm>
          <a:prstGeom prst="rect">
            <a:avLst/>
          </a:prstGeom>
          <a:noFill/>
          <a:ln w="9525">
            <a:noFill/>
          </a:ln>
        </p:spPr>
      </p:pic>
      <p:pic>
        <p:nvPicPr>
          <p:cNvPr id="9593" name="图片 13" descr="脑部 (5)"/>
          <p:cNvPicPr>
            <a:picLocks noChangeAspect="1"/>
          </p:cNvPicPr>
          <p:nvPr/>
        </p:nvPicPr>
        <p:blipFill>
          <a:blip r:embed="rId5"/>
          <a:stretch>
            <a:fillRect/>
          </a:stretch>
        </p:blipFill>
        <p:spPr>
          <a:xfrm>
            <a:off x="4137025" y="5753100"/>
            <a:ext cx="795338" cy="795338"/>
          </a:xfrm>
          <a:prstGeom prst="rect">
            <a:avLst/>
          </a:prstGeom>
          <a:noFill/>
          <a:ln w="9525">
            <a:noFill/>
          </a:ln>
        </p:spPr>
      </p:pic>
      <p:grpSp>
        <p:nvGrpSpPr>
          <p:cNvPr id="9594" name="组 7"/>
          <p:cNvGrpSpPr/>
          <p:nvPr/>
        </p:nvGrpSpPr>
        <p:grpSpPr>
          <a:xfrm>
            <a:off x="501650" y="5924550"/>
            <a:ext cx="8235950" cy="452438"/>
            <a:chOff x="-457882" y="329481"/>
            <a:chExt cx="12966029" cy="712801"/>
          </a:xfrm>
        </p:grpSpPr>
        <p:pic>
          <p:nvPicPr>
            <p:cNvPr id="2"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9596" name="图片 394"/>
            <p:cNvPicPr>
              <a:picLocks noChangeAspect="1"/>
            </p:cNvPicPr>
            <p:nvPr userDrawn="1"/>
          </p:nvPicPr>
          <p:blipFill>
            <a:blip r:embed="rId3">
              <a:biLevel thresh="50000"/>
              <a:lum bright="95999"/>
            </a:blip>
            <a:stretch>
              <a:fillRect/>
            </a:stretch>
          </p:blipFill>
          <p:spPr>
            <a:xfrm>
              <a:off x="8804131" y="432580"/>
              <a:ext cx="3704016" cy="506809"/>
            </a:xfrm>
            <a:prstGeom prst="rect">
              <a:avLst/>
            </a:prstGeom>
            <a:noFill/>
            <a:ln w="9525">
              <a:noFill/>
            </a:ln>
          </p:spPr>
        </p:pic>
      </p:grpSp>
      <p:grpSp>
        <p:nvGrpSpPr>
          <p:cNvPr id="9597" name="组合 29"/>
          <p:cNvGrpSpPr/>
          <p:nvPr/>
        </p:nvGrpSpPr>
        <p:grpSpPr>
          <a:xfrm>
            <a:off x="2255838" y="927100"/>
            <a:ext cx="4659312" cy="2689225"/>
            <a:chOff x="1627188" y="850900"/>
            <a:chExt cx="8934450" cy="5156201"/>
          </a:xfrm>
        </p:grpSpPr>
        <p:sp>
          <p:nvSpPr>
            <p:cNvPr id="9598" name="AutoShape 3"/>
            <p:cNvSpPr>
              <a:spLocks noChangeAspect="1" noTextEdit="1"/>
            </p:cNvSpPr>
            <p:nvPr userDrawn="1"/>
          </p:nvSpPr>
          <p:spPr>
            <a:xfrm>
              <a:off x="1630363" y="854075"/>
              <a:ext cx="8931275" cy="5149850"/>
            </a:xfrm>
            <a:prstGeom prst="rect">
              <a:avLst/>
            </a:prstGeom>
            <a:no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599" name="Oval 5"/>
            <p:cNvSpPr/>
            <p:nvPr userDrawn="1"/>
          </p:nvSpPr>
          <p:spPr>
            <a:xfrm>
              <a:off x="1627188" y="5243513"/>
              <a:ext cx="8934450" cy="763588"/>
            </a:xfrm>
            <a:prstGeom prst="ellipse">
              <a:avLst/>
            </a:prstGeom>
            <a:solidFill>
              <a:srgbClr val="D9D9D9"/>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0" name="Rectangle 6"/>
            <p:cNvSpPr/>
            <p:nvPr userDrawn="1"/>
          </p:nvSpPr>
          <p:spPr>
            <a:xfrm>
              <a:off x="3841751" y="850900"/>
              <a:ext cx="225425"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1"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9602" name="Rectangle 8"/>
            <p:cNvSpPr/>
            <p:nvPr userDrawn="1"/>
          </p:nvSpPr>
          <p:spPr>
            <a:xfrm>
              <a:off x="3871913"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3" name="Oval 9"/>
            <p:cNvSpPr/>
            <p:nvPr userDrawn="1"/>
          </p:nvSpPr>
          <p:spPr>
            <a:xfrm>
              <a:off x="3917951" y="1782763"/>
              <a:ext cx="73025"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4" name="Rectangle 10"/>
            <p:cNvSpPr/>
            <p:nvPr userDrawn="1"/>
          </p:nvSpPr>
          <p:spPr>
            <a:xfrm>
              <a:off x="3889376"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5" name="Rectangle 11"/>
            <p:cNvSpPr/>
            <p:nvPr userDrawn="1"/>
          </p:nvSpPr>
          <p:spPr>
            <a:xfrm>
              <a:off x="3889376"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6" name="Rectangle 12"/>
            <p:cNvSpPr/>
            <p:nvPr userDrawn="1"/>
          </p:nvSpPr>
          <p:spPr>
            <a:xfrm>
              <a:off x="3889376"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7" name="Oval 13"/>
            <p:cNvSpPr/>
            <p:nvPr userDrawn="1"/>
          </p:nvSpPr>
          <p:spPr>
            <a:xfrm>
              <a:off x="3927476" y="1792288"/>
              <a:ext cx="53975"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8" name="Rectangle 14"/>
            <p:cNvSpPr/>
            <p:nvPr userDrawn="1"/>
          </p:nvSpPr>
          <p:spPr>
            <a:xfrm>
              <a:off x="4073526"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09"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9610" name="Rectangle 16"/>
            <p:cNvSpPr/>
            <p:nvPr userDrawn="1"/>
          </p:nvSpPr>
          <p:spPr>
            <a:xfrm>
              <a:off x="4106863" y="884238"/>
              <a:ext cx="163513"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1" name="Oval 17"/>
            <p:cNvSpPr/>
            <p:nvPr userDrawn="1"/>
          </p:nvSpPr>
          <p:spPr>
            <a:xfrm>
              <a:off x="4152901"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2" name="Rectangle 18"/>
            <p:cNvSpPr/>
            <p:nvPr userDrawn="1"/>
          </p:nvSpPr>
          <p:spPr>
            <a:xfrm>
              <a:off x="4122738"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3" name="Rectangle 19"/>
            <p:cNvSpPr/>
            <p:nvPr userDrawn="1"/>
          </p:nvSpPr>
          <p:spPr>
            <a:xfrm>
              <a:off x="4122738"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4" name="Rectangle 20"/>
            <p:cNvSpPr/>
            <p:nvPr userDrawn="1"/>
          </p:nvSpPr>
          <p:spPr>
            <a:xfrm>
              <a:off x="4122738"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5" name="Oval 21"/>
            <p:cNvSpPr/>
            <p:nvPr userDrawn="1"/>
          </p:nvSpPr>
          <p:spPr>
            <a:xfrm>
              <a:off x="4162426"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6" name="Rectangle 22"/>
            <p:cNvSpPr/>
            <p:nvPr userDrawn="1"/>
          </p:nvSpPr>
          <p:spPr>
            <a:xfrm>
              <a:off x="4306888" y="850900"/>
              <a:ext cx="228600"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7"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sz="100"/>
            </a:p>
          </p:txBody>
        </p:sp>
        <p:sp>
          <p:nvSpPr>
            <p:cNvPr id="9618" name="Rectangle 24"/>
            <p:cNvSpPr/>
            <p:nvPr userDrawn="1"/>
          </p:nvSpPr>
          <p:spPr>
            <a:xfrm>
              <a:off x="4340226" y="884238"/>
              <a:ext cx="161925"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19" name="Oval 25"/>
            <p:cNvSpPr/>
            <p:nvPr userDrawn="1"/>
          </p:nvSpPr>
          <p:spPr>
            <a:xfrm>
              <a:off x="4386263" y="1782763"/>
              <a:ext cx="69850"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0" name="Rectangle 26"/>
            <p:cNvSpPr/>
            <p:nvPr userDrawn="1"/>
          </p:nvSpPr>
          <p:spPr>
            <a:xfrm>
              <a:off x="4352926" y="1316038"/>
              <a:ext cx="136525"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1" name="Rectangle 27"/>
            <p:cNvSpPr/>
            <p:nvPr userDrawn="1"/>
          </p:nvSpPr>
          <p:spPr>
            <a:xfrm>
              <a:off x="4352926" y="1354138"/>
              <a:ext cx="136525"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2" name="Rectangle 28"/>
            <p:cNvSpPr/>
            <p:nvPr userDrawn="1"/>
          </p:nvSpPr>
          <p:spPr>
            <a:xfrm>
              <a:off x="4352926" y="1393825"/>
              <a:ext cx="136525"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3" name="Oval 29"/>
            <p:cNvSpPr/>
            <p:nvPr userDrawn="1"/>
          </p:nvSpPr>
          <p:spPr>
            <a:xfrm>
              <a:off x="4395788" y="1792288"/>
              <a:ext cx="50800"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4" name="Rectangle 30"/>
            <p:cNvSpPr/>
            <p:nvPr userDrawn="1"/>
          </p:nvSpPr>
          <p:spPr>
            <a:xfrm>
              <a:off x="4541838"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5"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sz="100"/>
            </a:p>
          </p:txBody>
        </p:sp>
        <p:sp>
          <p:nvSpPr>
            <p:cNvPr id="9626" name="Rectangle 32"/>
            <p:cNvSpPr/>
            <p:nvPr userDrawn="1"/>
          </p:nvSpPr>
          <p:spPr>
            <a:xfrm>
              <a:off x="4575176" y="884238"/>
              <a:ext cx="163513"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7" name="Oval 33"/>
            <p:cNvSpPr/>
            <p:nvPr userDrawn="1"/>
          </p:nvSpPr>
          <p:spPr>
            <a:xfrm>
              <a:off x="4621213"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8" name="Rectangle 34"/>
            <p:cNvSpPr/>
            <p:nvPr userDrawn="1"/>
          </p:nvSpPr>
          <p:spPr>
            <a:xfrm>
              <a:off x="4591051" y="1316038"/>
              <a:ext cx="131763"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29" name="Rectangle 35"/>
            <p:cNvSpPr/>
            <p:nvPr userDrawn="1"/>
          </p:nvSpPr>
          <p:spPr>
            <a:xfrm>
              <a:off x="4591051" y="1354138"/>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0" name="Rectangle 36"/>
            <p:cNvSpPr/>
            <p:nvPr userDrawn="1"/>
          </p:nvSpPr>
          <p:spPr>
            <a:xfrm>
              <a:off x="4591051" y="1393825"/>
              <a:ext cx="131763"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1" name="Oval 37"/>
            <p:cNvSpPr/>
            <p:nvPr userDrawn="1"/>
          </p:nvSpPr>
          <p:spPr>
            <a:xfrm>
              <a:off x="4630738"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2" name="Rectangle 38"/>
            <p:cNvSpPr/>
            <p:nvPr userDrawn="1"/>
          </p:nvSpPr>
          <p:spPr>
            <a:xfrm>
              <a:off x="4775201" y="850900"/>
              <a:ext cx="228600"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3"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sz="100"/>
            </a:p>
          </p:txBody>
        </p:sp>
        <p:sp>
          <p:nvSpPr>
            <p:cNvPr id="9634" name="Rectangle 40"/>
            <p:cNvSpPr/>
            <p:nvPr userDrawn="1"/>
          </p:nvSpPr>
          <p:spPr>
            <a:xfrm>
              <a:off x="4808538"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5" name="Oval 41"/>
            <p:cNvSpPr/>
            <p:nvPr userDrawn="1"/>
          </p:nvSpPr>
          <p:spPr>
            <a:xfrm>
              <a:off x="4854576" y="1782763"/>
              <a:ext cx="69850"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6" name="Rectangle 42"/>
            <p:cNvSpPr/>
            <p:nvPr userDrawn="1"/>
          </p:nvSpPr>
          <p:spPr>
            <a:xfrm>
              <a:off x="4821238" y="1316038"/>
              <a:ext cx="134938"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7" name="Rectangle 43"/>
            <p:cNvSpPr/>
            <p:nvPr userDrawn="1"/>
          </p:nvSpPr>
          <p:spPr>
            <a:xfrm>
              <a:off x="4821238" y="1354138"/>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8" name="Rectangle 44"/>
            <p:cNvSpPr/>
            <p:nvPr userDrawn="1"/>
          </p:nvSpPr>
          <p:spPr>
            <a:xfrm>
              <a:off x="4821238" y="1393825"/>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39" name="Oval 45"/>
            <p:cNvSpPr/>
            <p:nvPr userDrawn="1"/>
          </p:nvSpPr>
          <p:spPr>
            <a:xfrm>
              <a:off x="4864101" y="1792288"/>
              <a:ext cx="49213"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0" name="Rectangle 46"/>
            <p:cNvSpPr/>
            <p:nvPr userDrawn="1"/>
          </p:nvSpPr>
          <p:spPr>
            <a:xfrm>
              <a:off x="5010151" y="850900"/>
              <a:ext cx="227013" cy="1063625"/>
            </a:xfrm>
            <a:prstGeom prst="rect">
              <a:avLst/>
            </a:prstGeom>
            <a:solidFill>
              <a:srgbClr val="64788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1"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sz="100"/>
            </a:p>
          </p:txBody>
        </p:sp>
        <p:sp>
          <p:nvSpPr>
            <p:cNvPr id="9642" name="Rectangle 48"/>
            <p:cNvSpPr/>
            <p:nvPr userDrawn="1"/>
          </p:nvSpPr>
          <p:spPr>
            <a:xfrm>
              <a:off x="5038726" y="884238"/>
              <a:ext cx="165100" cy="5524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3" name="Oval 49"/>
            <p:cNvSpPr/>
            <p:nvPr userDrawn="1"/>
          </p:nvSpPr>
          <p:spPr>
            <a:xfrm>
              <a:off x="5089526" y="1782763"/>
              <a:ext cx="68263" cy="79375"/>
            </a:xfrm>
            <a:prstGeom prst="ellipse">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4" name="Rectangle 50"/>
            <p:cNvSpPr/>
            <p:nvPr userDrawn="1"/>
          </p:nvSpPr>
          <p:spPr>
            <a:xfrm>
              <a:off x="5056188" y="1316038"/>
              <a:ext cx="134938" cy="19050"/>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5" name="Rectangle 51"/>
            <p:cNvSpPr/>
            <p:nvPr userDrawn="1"/>
          </p:nvSpPr>
          <p:spPr>
            <a:xfrm>
              <a:off x="5056188" y="1354138"/>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6" name="Rectangle 52"/>
            <p:cNvSpPr/>
            <p:nvPr userDrawn="1"/>
          </p:nvSpPr>
          <p:spPr>
            <a:xfrm>
              <a:off x="5056188" y="1393825"/>
              <a:ext cx="134938" cy="238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7" name="Oval 53"/>
            <p:cNvSpPr/>
            <p:nvPr userDrawn="1"/>
          </p:nvSpPr>
          <p:spPr>
            <a:xfrm>
              <a:off x="5095876" y="1792288"/>
              <a:ext cx="52388" cy="60325"/>
            </a:xfrm>
            <a:prstGeom prst="ellipse">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8" name="Rectangle 54"/>
            <p:cNvSpPr/>
            <p:nvPr userDrawn="1"/>
          </p:nvSpPr>
          <p:spPr>
            <a:xfrm>
              <a:off x="3730626" y="1914525"/>
              <a:ext cx="1674813" cy="3678238"/>
            </a:xfrm>
            <a:prstGeom prst="rect">
              <a:avLst/>
            </a:prstGeom>
            <a:solidFill>
              <a:srgbClr val="919DA5"/>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49" name="Rectangle 55"/>
            <p:cNvSpPr/>
            <p:nvPr userDrawn="1"/>
          </p:nvSpPr>
          <p:spPr>
            <a:xfrm>
              <a:off x="3846513" y="2089150"/>
              <a:ext cx="1443038" cy="1090613"/>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0" name="Rectangle 56"/>
            <p:cNvSpPr/>
            <p:nvPr userDrawn="1"/>
          </p:nvSpPr>
          <p:spPr>
            <a:xfrm>
              <a:off x="3846513" y="322897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1" name="Rectangle 57"/>
            <p:cNvSpPr/>
            <p:nvPr userDrawn="1"/>
          </p:nvSpPr>
          <p:spPr>
            <a:xfrm>
              <a:off x="3846513" y="436562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2" name="Rectangle 58"/>
            <p:cNvSpPr/>
            <p:nvPr userDrawn="1"/>
          </p:nvSpPr>
          <p:spPr>
            <a:xfrm>
              <a:off x="4303713" y="2317750"/>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3"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9654" name="Rectangle 60"/>
            <p:cNvSpPr/>
            <p:nvPr userDrawn="1"/>
          </p:nvSpPr>
          <p:spPr>
            <a:xfrm>
              <a:off x="4303713" y="3408363"/>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5"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sz="100"/>
            </a:p>
          </p:txBody>
        </p:sp>
        <p:sp>
          <p:nvSpPr>
            <p:cNvPr id="9656" name="Rectangle 62"/>
            <p:cNvSpPr/>
            <p:nvPr userDrawn="1"/>
          </p:nvSpPr>
          <p:spPr>
            <a:xfrm>
              <a:off x="4306888" y="4533900"/>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57"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sz="100"/>
            </a:p>
          </p:txBody>
        </p:sp>
        <p:sp>
          <p:nvSpPr>
            <p:cNvPr id="9658"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sz="100"/>
            </a:p>
          </p:txBody>
        </p:sp>
        <p:sp>
          <p:nvSpPr>
            <p:cNvPr id="9659"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sz="100"/>
            </a:p>
          </p:txBody>
        </p:sp>
        <p:sp>
          <p:nvSpPr>
            <p:cNvPr id="9660"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sz="100"/>
            </a:p>
          </p:txBody>
        </p:sp>
        <p:sp>
          <p:nvSpPr>
            <p:cNvPr id="9661"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sz="100"/>
            </a:p>
          </p:txBody>
        </p:sp>
        <p:sp>
          <p:nvSpPr>
            <p:cNvPr id="9662"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sz="100"/>
            </a:p>
          </p:txBody>
        </p:sp>
        <p:sp>
          <p:nvSpPr>
            <p:cNvPr id="9663"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sz="100"/>
            </a:p>
          </p:txBody>
        </p:sp>
        <p:sp>
          <p:nvSpPr>
            <p:cNvPr id="9664"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sz="100"/>
            </a:p>
          </p:txBody>
        </p:sp>
        <p:sp>
          <p:nvSpPr>
            <p:cNvPr id="9665"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sz="100"/>
            </a:p>
          </p:txBody>
        </p:sp>
        <p:sp>
          <p:nvSpPr>
            <p:cNvPr id="9666"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sz="100"/>
            </a:p>
          </p:txBody>
        </p:sp>
        <p:sp>
          <p:nvSpPr>
            <p:cNvPr id="9667"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sz="100"/>
            </a:p>
          </p:txBody>
        </p:sp>
        <p:sp>
          <p:nvSpPr>
            <p:cNvPr id="9668"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sz="100"/>
            </a:p>
          </p:txBody>
        </p:sp>
        <p:sp>
          <p:nvSpPr>
            <p:cNvPr id="9669"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sz="100"/>
            </a:p>
          </p:txBody>
        </p:sp>
        <p:sp>
          <p:nvSpPr>
            <p:cNvPr id="9670"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sz="100"/>
            </a:p>
          </p:txBody>
        </p:sp>
        <p:sp>
          <p:nvSpPr>
            <p:cNvPr id="9671" name="Rectangle 77"/>
            <p:cNvSpPr/>
            <p:nvPr userDrawn="1"/>
          </p:nvSpPr>
          <p:spPr>
            <a:xfrm>
              <a:off x="7007226" y="1230313"/>
              <a:ext cx="103188" cy="65088"/>
            </a:xfrm>
            <a:prstGeom prst="rect">
              <a:avLst/>
            </a:prstGeom>
            <a:solidFill>
              <a:srgbClr val="9B5809"/>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2" name="Rectangle 78"/>
            <p:cNvSpPr/>
            <p:nvPr userDrawn="1"/>
          </p:nvSpPr>
          <p:spPr>
            <a:xfrm>
              <a:off x="7110413" y="1325563"/>
              <a:ext cx="104775" cy="19050"/>
            </a:xfrm>
            <a:prstGeom prst="rect">
              <a:avLst/>
            </a:prstGeom>
            <a:solidFill>
              <a:srgbClr val="FBC29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3" name="Rectangle 79"/>
            <p:cNvSpPr/>
            <p:nvPr userDrawn="1"/>
          </p:nvSpPr>
          <p:spPr>
            <a:xfrm>
              <a:off x="7110413" y="1354138"/>
              <a:ext cx="104775" cy="20638"/>
            </a:xfrm>
            <a:prstGeom prst="rect">
              <a:avLst/>
            </a:prstGeom>
            <a:solidFill>
              <a:srgbClr val="FBC29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4"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sz="100"/>
            </a:p>
          </p:txBody>
        </p:sp>
        <p:sp>
          <p:nvSpPr>
            <p:cNvPr id="9675" name="Rectangle 81"/>
            <p:cNvSpPr/>
            <p:nvPr userDrawn="1"/>
          </p:nvSpPr>
          <p:spPr>
            <a:xfrm>
              <a:off x="7215188" y="1493838"/>
              <a:ext cx="101600" cy="31750"/>
            </a:xfrm>
            <a:prstGeom prst="rect">
              <a:avLst/>
            </a:prstGeom>
            <a:solidFill>
              <a:srgbClr val="78484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6" name="Rectangle 82"/>
            <p:cNvSpPr/>
            <p:nvPr userDrawn="1"/>
          </p:nvSpPr>
          <p:spPr>
            <a:xfrm>
              <a:off x="7215188" y="1335088"/>
              <a:ext cx="98425" cy="30163"/>
            </a:xfrm>
            <a:prstGeom prst="rect">
              <a:avLst/>
            </a:prstGeom>
            <a:solidFill>
              <a:srgbClr val="78484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7" name="Rectangle 83"/>
            <p:cNvSpPr/>
            <p:nvPr userDrawn="1"/>
          </p:nvSpPr>
          <p:spPr>
            <a:xfrm>
              <a:off x="7815263" y="1436688"/>
              <a:ext cx="88900" cy="119063"/>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8" name="Rectangle 84"/>
            <p:cNvSpPr/>
            <p:nvPr userDrawn="1"/>
          </p:nvSpPr>
          <p:spPr>
            <a:xfrm>
              <a:off x="7815263" y="1381125"/>
              <a:ext cx="88900" cy="26988"/>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79" name="Rectangle 85"/>
            <p:cNvSpPr/>
            <p:nvPr userDrawn="1"/>
          </p:nvSpPr>
          <p:spPr>
            <a:xfrm>
              <a:off x="7327901" y="1404938"/>
              <a:ext cx="61913" cy="12700"/>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0" name="Rectangle 86"/>
            <p:cNvSpPr/>
            <p:nvPr userDrawn="1"/>
          </p:nvSpPr>
          <p:spPr>
            <a:xfrm>
              <a:off x="7327901" y="1420813"/>
              <a:ext cx="61913" cy="12700"/>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1" name="Rectangle 87"/>
            <p:cNvSpPr/>
            <p:nvPr userDrawn="1"/>
          </p:nvSpPr>
          <p:spPr>
            <a:xfrm>
              <a:off x="7327901" y="1439863"/>
              <a:ext cx="61913" cy="14288"/>
            </a:xfrm>
            <a:prstGeom prst="rect">
              <a:avLst/>
            </a:prstGeom>
            <a:solidFill>
              <a:srgbClr val="7FAAC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2" name="Rectangle 88"/>
            <p:cNvSpPr/>
            <p:nvPr userDrawn="1"/>
          </p:nvSpPr>
          <p:spPr>
            <a:xfrm>
              <a:off x="8013701" y="1335088"/>
              <a:ext cx="117475"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3" name="Rectangle 89"/>
            <p:cNvSpPr/>
            <p:nvPr userDrawn="1"/>
          </p:nvSpPr>
          <p:spPr>
            <a:xfrm>
              <a:off x="8013701" y="1350963"/>
              <a:ext cx="117475" cy="17463"/>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4" name="Rectangle 90"/>
            <p:cNvSpPr/>
            <p:nvPr userDrawn="1"/>
          </p:nvSpPr>
          <p:spPr>
            <a:xfrm>
              <a:off x="8013701" y="1371600"/>
              <a:ext cx="117475"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5" name="Rectangle 91"/>
            <p:cNvSpPr/>
            <p:nvPr userDrawn="1"/>
          </p:nvSpPr>
          <p:spPr>
            <a:xfrm>
              <a:off x="8042276" y="1855788"/>
              <a:ext cx="63500" cy="12700"/>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6" name="Rectangle 92"/>
            <p:cNvSpPr/>
            <p:nvPr userDrawn="1"/>
          </p:nvSpPr>
          <p:spPr>
            <a:xfrm>
              <a:off x="8042276" y="1874838"/>
              <a:ext cx="63500" cy="14288"/>
            </a:xfrm>
            <a:prstGeom prst="rect">
              <a:avLst/>
            </a:prstGeom>
            <a:solidFill>
              <a:srgbClr val="B2928E"/>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7" name="Rectangle 93"/>
            <p:cNvSpPr/>
            <p:nvPr userDrawn="1"/>
          </p:nvSpPr>
          <p:spPr>
            <a:xfrm>
              <a:off x="7558088" y="1222375"/>
              <a:ext cx="66675" cy="14288"/>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8" name="Rectangle 94"/>
            <p:cNvSpPr/>
            <p:nvPr userDrawn="1"/>
          </p:nvSpPr>
          <p:spPr>
            <a:xfrm>
              <a:off x="7558088" y="1243013"/>
              <a:ext cx="66675" cy="12700"/>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89" name="Rectangle 95"/>
            <p:cNvSpPr/>
            <p:nvPr userDrawn="1"/>
          </p:nvSpPr>
          <p:spPr>
            <a:xfrm>
              <a:off x="7558088" y="1262063"/>
              <a:ext cx="66675" cy="14288"/>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0" name="Rectangle 96"/>
            <p:cNvSpPr/>
            <p:nvPr userDrawn="1"/>
          </p:nvSpPr>
          <p:spPr>
            <a:xfrm>
              <a:off x="7542213" y="1858963"/>
              <a:ext cx="98425" cy="12700"/>
            </a:xfrm>
            <a:prstGeom prst="rect">
              <a:avLst/>
            </a:prstGeom>
            <a:solidFill>
              <a:srgbClr val="F7A58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1" name="Rectangle 97"/>
            <p:cNvSpPr/>
            <p:nvPr userDrawn="1"/>
          </p:nvSpPr>
          <p:spPr>
            <a:xfrm>
              <a:off x="7419976" y="1292225"/>
              <a:ext cx="107950" cy="61913"/>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2" name="Rectangle 98"/>
            <p:cNvSpPr/>
            <p:nvPr userDrawn="1"/>
          </p:nvSpPr>
          <p:spPr>
            <a:xfrm>
              <a:off x="7499351" y="1782763"/>
              <a:ext cx="25400"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3" name="Rectangle 99"/>
            <p:cNvSpPr/>
            <p:nvPr userDrawn="1"/>
          </p:nvSpPr>
          <p:spPr>
            <a:xfrm>
              <a:off x="7462838" y="1782763"/>
              <a:ext cx="22225"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4" name="Rectangle 100"/>
            <p:cNvSpPr/>
            <p:nvPr userDrawn="1"/>
          </p:nvSpPr>
          <p:spPr>
            <a:xfrm>
              <a:off x="7423151" y="1782763"/>
              <a:ext cx="22225" cy="109538"/>
            </a:xfrm>
            <a:prstGeom prst="rect">
              <a:avLst/>
            </a:prstGeom>
            <a:solidFill>
              <a:srgbClr val="59527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5" name="Rectangle 101"/>
            <p:cNvSpPr/>
            <p:nvPr userDrawn="1"/>
          </p:nvSpPr>
          <p:spPr>
            <a:xfrm>
              <a:off x="7766051" y="1227138"/>
              <a:ext cx="19050" cy="469900"/>
            </a:xfrm>
            <a:prstGeom prst="rect">
              <a:avLst/>
            </a:prstGeom>
            <a:solidFill>
              <a:srgbClr val="A4928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6" name="Rectangle 102"/>
            <p:cNvSpPr/>
            <p:nvPr userDrawn="1"/>
          </p:nvSpPr>
          <p:spPr>
            <a:xfrm>
              <a:off x="7904163" y="1776413"/>
              <a:ext cx="109538" cy="30163"/>
            </a:xfrm>
            <a:prstGeom prst="rect">
              <a:avLst/>
            </a:prstGeom>
            <a:solidFill>
              <a:srgbClr val="AC653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7" name="Rectangle 103"/>
            <p:cNvSpPr/>
            <p:nvPr userDrawn="1"/>
          </p:nvSpPr>
          <p:spPr>
            <a:xfrm>
              <a:off x="7904163" y="1819275"/>
              <a:ext cx="109538" cy="26988"/>
            </a:xfrm>
            <a:prstGeom prst="rect">
              <a:avLst/>
            </a:prstGeom>
            <a:solidFill>
              <a:srgbClr val="AC653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8" name="Rectangle 104"/>
            <p:cNvSpPr/>
            <p:nvPr userDrawn="1"/>
          </p:nvSpPr>
          <p:spPr>
            <a:xfrm>
              <a:off x="8228013" y="1800225"/>
              <a:ext cx="12700"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699" name="Rectangle 105"/>
            <p:cNvSpPr/>
            <p:nvPr userDrawn="1"/>
          </p:nvSpPr>
          <p:spPr>
            <a:xfrm>
              <a:off x="8253413" y="1800225"/>
              <a:ext cx="17463"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0" name="Rectangle 106"/>
            <p:cNvSpPr/>
            <p:nvPr userDrawn="1"/>
          </p:nvSpPr>
          <p:spPr>
            <a:xfrm>
              <a:off x="8283576" y="1800225"/>
              <a:ext cx="15875" cy="92075"/>
            </a:xfrm>
            <a:prstGeom prst="rect">
              <a:avLst/>
            </a:prstGeom>
            <a:solidFill>
              <a:srgbClr val="88627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1" name="Rectangle 107"/>
            <p:cNvSpPr/>
            <p:nvPr userDrawn="1"/>
          </p:nvSpPr>
          <p:spPr>
            <a:xfrm>
              <a:off x="6826251" y="1914525"/>
              <a:ext cx="1674813" cy="3678238"/>
            </a:xfrm>
            <a:prstGeom prst="rect">
              <a:avLst/>
            </a:prstGeom>
            <a:solidFill>
              <a:srgbClr val="919DA5"/>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2" name="Rectangle 108"/>
            <p:cNvSpPr/>
            <p:nvPr userDrawn="1"/>
          </p:nvSpPr>
          <p:spPr>
            <a:xfrm>
              <a:off x="6942138" y="2089150"/>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3" name="Rectangle 109"/>
            <p:cNvSpPr/>
            <p:nvPr userDrawn="1"/>
          </p:nvSpPr>
          <p:spPr>
            <a:xfrm>
              <a:off x="6942138" y="3225800"/>
              <a:ext cx="1443038" cy="1090613"/>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4" name="Rectangle 110"/>
            <p:cNvSpPr/>
            <p:nvPr userDrawn="1"/>
          </p:nvSpPr>
          <p:spPr>
            <a:xfrm>
              <a:off x="6942138" y="4365625"/>
              <a:ext cx="1443038" cy="1087438"/>
            </a:xfrm>
            <a:prstGeom prst="rect">
              <a:avLst/>
            </a:prstGeom>
            <a:solidFill>
              <a:srgbClr val="7F888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5" name="Rectangle 111"/>
            <p:cNvSpPr/>
            <p:nvPr userDrawn="1"/>
          </p:nvSpPr>
          <p:spPr>
            <a:xfrm>
              <a:off x="7399338" y="2312988"/>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6"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9707" name="Rectangle 113"/>
            <p:cNvSpPr/>
            <p:nvPr userDrawn="1"/>
          </p:nvSpPr>
          <p:spPr>
            <a:xfrm>
              <a:off x="7399338" y="3408363"/>
              <a:ext cx="508000" cy="269875"/>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08"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sz="100"/>
            </a:p>
          </p:txBody>
        </p:sp>
        <p:sp>
          <p:nvSpPr>
            <p:cNvPr id="9709" name="Rectangle 115"/>
            <p:cNvSpPr/>
            <p:nvPr userDrawn="1"/>
          </p:nvSpPr>
          <p:spPr>
            <a:xfrm>
              <a:off x="7402513" y="4533900"/>
              <a:ext cx="508000" cy="271463"/>
            </a:xfrm>
            <a:prstGeom prst="rect">
              <a:avLst/>
            </a:prstGeom>
            <a:solidFill>
              <a:srgbClr val="4E4F5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10"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sz="100"/>
            </a:p>
          </p:txBody>
        </p:sp>
        <p:sp>
          <p:nvSpPr>
            <p:cNvPr id="9711"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sz="100"/>
            </a:p>
          </p:txBody>
        </p:sp>
        <p:sp>
          <p:nvSpPr>
            <p:cNvPr id="9712"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sz="100"/>
            </a:p>
          </p:txBody>
        </p:sp>
        <p:sp>
          <p:nvSpPr>
            <p:cNvPr id="9713"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sz="100"/>
            </a:p>
          </p:txBody>
        </p:sp>
        <p:sp>
          <p:nvSpPr>
            <p:cNvPr id="9714"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sz="100"/>
            </a:p>
          </p:txBody>
        </p:sp>
        <p:sp>
          <p:nvSpPr>
            <p:cNvPr id="9715"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sz="100"/>
            </a:p>
          </p:txBody>
        </p:sp>
        <p:sp>
          <p:nvSpPr>
            <p:cNvPr id="9716"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sz="100"/>
            </a:p>
          </p:txBody>
        </p:sp>
        <p:sp>
          <p:nvSpPr>
            <p:cNvPr id="9717"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sz="100"/>
            </a:p>
          </p:txBody>
        </p:sp>
        <p:sp>
          <p:nvSpPr>
            <p:cNvPr id="9718"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sz="100"/>
            </a:p>
          </p:txBody>
        </p:sp>
        <p:sp>
          <p:nvSpPr>
            <p:cNvPr id="9719"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sz="100"/>
            </a:p>
          </p:txBody>
        </p:sp>
        <p:sp>
          <p:nvSpPr>
            <p:cNvPr id="9720"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sz="100"/>
            </a:p>
          </p:txBody>
        </p:sp>
        <p:sp>
          <p:nvSpPr>
            <p:cNvPr id="9721"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sz="100"/>
            </a:p>
          </p:txBody>
        </p:sp>
        <p:sp>
          <p:nvSpPr>
            <p:cNvPr id="9722"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sz="100"/>
            </a:p>
          </p:txBody>
        </p:sp>
        <p:sp>
          <p:nvSpPr>
            <p:cNvPr id="9723"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sz="100"/>
            </a:p>
          </p:txBody>
        </p:sp>
        <p:sp>
          <p:nvSpPr>
            <p:cNvPr id="9724"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sz="100"/>
            </a:p>
          </p:txBody>
        </p:sp>
        <p:sp>
          <p:nvSpPr>
            <p:cNvPr id="9725" name="Rectangle 131"/>
            <p:cNvSpPr/>
            <p:nvPr userDrawn="1"/>
          </p:nvSpPr>
          <p:spPr>
            <a:xfrm>
              <a:off x="5856288" y="2263775"/>
              <a:ext cx="290513" cy="296863"/>
            </a:xfrm>
            <a:prstGeom prst="rect">
              <a:avLst/>
            </a:prstGeom>
            <a:solidFill>
              <a:srgbClr val="FAC3AA"/>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26"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sz="100"/>
            </a:p>
          </p:txBody>
        </p:sp>
        <p:sp>
          <p:nvSpPr>
            <p:cNvPr id="9727"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sz="100"/>
            </a:p>
          </p:txBody>
        </p:sp>
        <p:sp>
          <p:nvSpPr>
            <p:cNvPr id="9728"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sz="100"/>
            </a:p>
          </p:txBody>
        </p:sp>
        <p:sp>
          <p:nvSpPr>
            <p:cNvPr id="9729"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sz="100"/>
            </a:p>
          </p:txBody>
        </p:sp>
        <p:sp>
          <p:nvSpPr>
            <p:cNvPr id="9730"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sz="100"/>
            </a:p>
          </p:txBody>
        </p:sp>
        <p:sp>
          <p:nvSpPr>
            <p:cNvPr id="9731"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sz="100"/>
            </a:p>
          </p:txBody>
        </p:sp>
        <p:sp>
          <p:nvSpPr>
            <p:cNvPr id="9732"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sz="100"/>
            </a:p>
          </p:txBody>
        </p:sp>
        <p:sp>
          <p:nvSpPr>
            <p:cNvPr id="9733"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sz="100"/>
            </a:p>
          </p:txBody>
        </p:sp>
        <p:sp>
          <p:nvSpPr>
            <p:cNvPr id="9734"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sz="100"/>
            </a:p>
          </p:txBody>
        </p:sp>
        <p:sp>
          <p:nvSpPr>
            <p:cNvPr id="9735"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sz="100"/>
            </a:p>
          </p:txBody>
        </p:sp>
        <p:sp>
          <p:nvSpPr>
            <p:cNvPr id="9736"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sz="100"/>
            </a:p>
          </p:txBody>
        </p:sp>
        <p:sp>
          <p:nvSpPr>
            <p:cNvPr id="9737"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sz="100"/>
            </a:p>
          </p:txBody>
        </p:sp>
        <p:sp>
          <p:nvSpPr>
            <p:cNvPr id="9738"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sz="100"/>
            </a:p>
          </p:txBody>
        </p:sp>
        <p:sp>
          <p:nvSpPr>
            <p:cNvPr id="9739"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sz="100"/>
            </a:p>
          </p:txBody>
        </p:sp>
        <p:sp>
          <p:nvSpPr>
            <p:cNvPr id="9740"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sz="100"/>
            </a:p>
          </p:txBody>
        </p:sp>
        <p:sp>
          <p:nvSpPr>
            <p:cNvPr id="9741"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sz="100"/>
            </a:p>
          </p:txBody>
        </p:sp>
        <p:sp>
          <p:nvSpPr>
            <p:cNvPr id="9742"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sz="100"/>
            </a:p>
          </p:txBody>
        </p:sp>
        <p:sp>
          <p:nvSpPr>
            <p:cNvPr id="9743"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sz="100"/>
            </a:p>
          </p:txBody>
        </p:sp>
        <p:sp>
          <p:nvSpPr>
            <p:cNvPr id="9744"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sz="100"/>
            </a:p>
          </p:txBody>
        </p:sp>
        <p:sp>
          <p:nvSpPr>
            <p:cNvPr id="9745"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sz="100"/>
            </a:p>
          </p:txBody>
        </p:sp>
        <p:sp>
          <p:nvSpPr>
            <p:cNvPr id="9746"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sz="100"/>
            </a:p>
          </p:txBody>
        </p:sp>
        <p:sp>
          <p:nvSpPr>
            <p:cNvPr id="9747"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sz="100"/>
            </a:p>
          </p:txBody>
        </p:sp>
        <p:sp>
          <p:nvSpPr>
            <p:cNvPr id="9748"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sz="100"/>
            </a:p>
          </p:txBody>
        </p:sp>
        <p:sp>
          <p:nvSpPr>
            <p:cNvPr id="9749" name="Rectangle 155"/>
            <p:cNvSpPr/>
            <p:nvPr userDrawn="1"/>
          </p:nvSpPr>
          <p:spPr>
            <a:xfrm>
              <a:off x="3060701" y="3298825"/>
              <a:ext cx="6053138" cy="134938"/>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50"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sz="100"/>
            </a:p>
          </p:txBody>
        </p:sp>
        <p:sp>
          <p:nvSpPr>
            <p:cNvPr id="9751"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sz="100"/>
            </a:p>
          </p:txBody>
        </p:sp>
        <p:sp>
          <p:nvSpPr>
            <p:cNvPr id="9752"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sz="100"/>
            </a:p>
          </p:txBody>
        </p:sp>
        <p:sp>
          <p:nvSpPr>
            <p:cNvPr id="9753"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sz="100"/>
            </a:p>
          </p:txBody>
        </p:sp>
        <p:sp>
          <p:nvSpPr>
            <p:cNvPr id="9754"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sz="100"/>
            </a:p>
          </p:txBody>
        </p:sp>
        <p:sp>
          <p:nvSpPr>
            <p:cNvPr id="9755"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sz="100"/>
            </a:p>
          </p:txBody>
        </p:sp>
        <p:sp>
          <p:nvSpPr>
            <p:cNvPr id="9756"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sz="100"/>
            </a:p>
          </p:txBody>
        </p:sp>
        <p:sp>
          <p:nvSpPr>
            <p:cNvPr id="9757"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sz="100"/>
            </a:p>
          </p:txBody>
        </p:sp>
        <p:sp>
          <p:nvSpPr>
            <p:cNvPr id="9758"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sz="100"/>
            </a:p>
          </p:txBody>
        </p:sp>
        <p:sp>
          <p:nvSpPr>
            <p:cNvPr id="9759"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sz="100"/>
            </a:p>
          </p:txBody>
        </p:sp>
        <p:sp>
          <p:nvSpPr>
            <p:cNvPr id="9760"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sz="100"/>
            </a:p>
          </p:txBody>
        </p:sp>
        <p:sp>
          <p:nvSpPr>
            <p:cNvPr id="9761"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sz="100"/>
            </a:p>
          </p:txBody>
        </p:sp>
        <p:sp>
          <p:nvSpPr>
            <p:cNvPr id="9762"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sz="100"/>
            </a:p>
          </p:txBody>
        </p:sp>
        <p:sp>
          <p:nvSpPr>
            <p:cNvPr id="9763"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sz="100"/>
            </a:p>
          </p:txBody>
        </p:sp>
        <p:sp>
          <p:nvSpPr>
            <p:cNvPr id="9764"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sz="100"/>
            </a:p>
          </p:txBody>
        </p:sp>
        <p:sp>
          <p:nvSpPr>
            <p:cNvPr id="9765"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sz="100"/>
            </a:p>
          </p:txBody>
        </p:sp>
        <p:sp>
          <p:nvSpPr>
            <p:cNvPr id="9766"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sz="100"/>
            </a:p>
          </p:txBody>
        </p:sp>
        <p:sp>
          <p:nvSpPr>
            <p:cNvPr id="9767" name="Rectangle 173"/>
            <p:cNvSpPr/>
            <p:nvPr userDrawn="1"/>
          </p:nvSpPr>
          <p:spPr>
            <a:xfrm>
              <a:off x="2563813" y="4484688"/>
              <a:ext cx="107950" cy="498475"/>
            </a:xfrm>
            <a:prstGeom prst="rect">
              <a:avLst/>
            </a:prstGeom>
            <a:solidFill>
              <a:srgbClr val="808184"/>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68" name="Rectangle 174"/>
            <p:cNvSpPr/>
            <p:nvPr userDrawn="1"/>
          </p:nvSpPr>
          <p:spPr>
            <a:xfrm>
              <a:off x="2616201" y="4484688"/>
              <a:ext cx="55563" cy="498475"/>
            </a:xfrm>
            <a:prstGeom prst="rect">
              <a:avLst/>
            </a:prstGeom>
            <a:solidFill>
              <a:srgbClr val="8D8D8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69"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sz="100"/>
            </a:p>
          </p:txBody>
        </p:sp>
        <p:sp>
          <p:nvSpPr>
            <p:cNvPr id="9770"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sz="100"/>
            </a:p>
          </p:txBody>
        </p:sp>
        <p:sp>
          <p:nvSpPr>
            <p:cNvPr id="9771"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sz="100"/>
            </a:p>
          </p:txBody>
        </p:sp>
        <p:sp>
          <p:nvSpPr>
            <p:cNvPr id="9772"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sz="100"/>
            </a:p>
          </p:txBody>
        </p:sp>
        <p:sp>
          <p:nvSpPr>
            <p:cNvPr id="9773"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sz="100"/>
            </a:p>
          </p:txBody>
        </p:sp>
        <p:sp>
          <p:nvSpPr>
            <p:cNvPr id="9774"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sz="100"/>
            </a:p>
          </p:txBody>
        </p:sp>
        <p:sp>
          <p:nvSpPr>
            <p:cNvPr id="9775"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sz="100"/>
            </a:p>
          </p:txBody>
        </p:sp>
        <p:sp>
          <p:nvSpPr>
            <p:cNvPr id="9776"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sz="100"/>
            </a:p>
          </p:txBody>
        </p:sp>
        <p:sp>
          <p:nvSpPr>
            <p:cNvPr id="9777" name="Oval 183"/>
            <p:cNvSpPr/>
            <p:nvPr userDrawn="1"/>
          </p:nvSpPr>
          <p:spPr>
            <a:xfrm>
              <a:off x="205263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78" name="Oval 184"/>
            <p:cNvSpPr/>
            <p:nvPr userDrawn="1"/>
          </p:nvSpPr>
          <p:spPr>
            <a:xfrm>
              <a:off x="3041651" y="5443538"/>
              <a:ext cx="138113"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79"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sz="100"/>
            </a:p>
          </p:txBody>
        </p:sp>
        <p:sp>
          <p:nvSpPr>
            <p:cNvPr id="9780" name="Oval 186"/>
            <p:cNvSpPr/>
            <p:nvPr userDrawn="1"/>
          </p:nvSpPr>
          <p:spPr>
            <a:xfrm>
              <a:off x="2546351"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781"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9782"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sz="100"/>
            </a:p>
          </p:txBody>
        </p:sp>
        <p:sp>
          <p:nvSpPr>
            <p:cNvPr id="9783"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sz="100"/>
            </a:p>
          </p:txBody>
        </p:sp>
        <p:sp>
          <p:nvSpPr>
            <p:cNvPr id="9784"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sz="100"/>
            </a:p>
          </p:txBody>
        </p:sp>
        <p:sp>
          <p:nvSpPr>
            <p:cNvPr id="9785"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sz="100"/>
            </a:p>
          </p:txBody>
        </p:sp>
        <p:sp>
          <p:nvSpPr>
            <p:cNvPr id="9786"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sz="100"/>
            </a:p>
          </p:txBody>
        </p:sp>
        <p:sp>
          <p:nvSpPr>
            <p:cNvPr id="9787"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sz="100"/>
            </a:p>
          </p:txBody>
        </p:sp>
        <p:sp>
          <p:nvSpPr>
            <p:cNvPr id="9788"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sz="100"/>
            </a:p>
          </p:txBody>
        </p:sp>
        <p:sp>
          <p:nvSpPr>
            <p:cNvPr id="9789"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sz="100"/>
            </a:p>
          </p:txBody>
        </p:sp>
        <p:sp>
          <p:nvSpPr>
            <p:cNvPr id="9790"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sz="100"/>
            </a:p>
          </p:txBody>
        </p:sp>
        <p:sp>
          <p:nvSpPr>
            <p:cNvPr id="9791"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sz="100"/>
            </a:p>
          </p:txBody>
        </p:sp>
        <p:sp>
          <p:nvSpPr>
            <p:cNvPr id="9792"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sz="100"/>
            </a:p>
          </p:txBody>
        </p:sp>
        <p:sp>
          <p:nvSpPr>
            <p:cNvPr id="9793"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sz="100"/>
            </a:p>
          </p:txBody>
        </p:sp>
        <p:sp>
          <p:nvSpPr>
            <p:cNvPr id="9794"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sz="100"/>
            </a:p>
          </p:txBody>
        </p:sp>
        <p:sp>
          <p:nvSpPr>
            <p:cNvPr id="9795"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sz="100"/>
            </a:p>
          </p:txBody>
        </p:sp>
        <p:sp>
          <p:nvSpPr>
            <p:cNvPr id="9796"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sz="100"/>
            </a:p>
          </p:txBody>
        </p:sp>
        <p:sp>
          <p:nvSpPr>
            <p:cNvPr id="9797"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sz="100"/>
            </a:p>
          </p:txBody>
        </p:sp>
        <p:sp>
          <p:nvSpPr>
            <p:cNvPr id="9798"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sz="100"/>
            </a:p>
          </p:txBody>
        </p:sp>
        <p:sp>
          <p:nvSpPr>
            <p:cNvPr id="9799"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sz="100"/>
            </a:p>
          </p:txBody>
        </p:sp>
        <p:sp>
          <p:nvSpPr>
            <p:cNvPr id="9800"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sz="100"/>
            </a:p>
          </p:txBody>
        </p:sp>
        <p:sp>
          <p:nvSpPr>
            <p:cNvPr id="9801"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sz="100"/>
            </a:p>
          </p:txBody>
        </p:sp>
        <p:sp>
          <p:nvSpPr>
            <p:cNvPr id="9802"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sz="100"/>
            </a:p>
          </p:txBody>
        </p:sp>
        <p:sp>
          <p:nvSpPr>
            <p:cNvPr id="9803"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sz="100"/>
            </a:p>
          </p:txBody>
        </p:sp>
        <p:sp>
          <p:nvSpPr>
            <p:cNvPr id="9804"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sz="100"/>
            </a:p>
          </p:txBody>
        </p:sp>
        <p:sp>
          <p:nvSpPr>
            <p:cNvPr id="9805"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sz="100"/>
            </a:p>
          </p:txBody>
        </p:sp>
        <p:sp>
          <p:nvSpPr>
            <p:cNvPr id="9806"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sz="100"/>
            </a:p>
          </p:txBody>
        </p:sp>
        <p:sp>
          <p:nvSpPr>
            <p:cNvPr id="9807"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sz="100"/>
            </a:p>
          </p:txBody>
        </p:sp>
        <p:sp>
          <p:nvSpPr>
            <p:cNvPr id="9808"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sz="100"/>
            </a:p>
          </p:txBody>
        </p:sp>
        <p:sp>
          <p:nvSpPr>
            <p:cNvPr id="9809"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sz="100"/>
            </a:p>
          </p:txBody>
        </p:sp>
        <p:sp>
          <p:nvSpPr>
            <p:cNvPr id="9810"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sz="100"/>
            </a:p>
          </p:txBody>
        </p:sp>
        <p:sp>
          <p:nvSpPr>
            <p:cNvPr id="9811"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sz="100"/>
            </a:p>
          </p:txBody>
        </p:sp>
        <p:sp>
          <p:nvSpPr>
            <p:cNvPr id="9812"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sz="100"/>
            </a:p>
          </p:txBody>
        </p:sp>
        <p:sp>
          <p:nvSpPr>
            <p:cNvPr id="9813"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sz="100"/>
            </a:p>
          </p:txBody>
        </p:sp>
        <p:sp>
          <p:nvSpPr>
            <p:cNvPr id="9814"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sz="100"/>
            </a:p>
          </p:txBody>
        </p:sp>
        <p:sp>
          <p:nvSpPr>
            <p:cNvPr id="9815"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sz="100"/>
            </a:p>
          </p:txBody>
        </p:sp>
        <p:sp>
          <p:nvSpPr>
            <p:cNvPr id="9816"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sz="100"/>
            </a:p>
          </p:txBody>
        </p:sp>
        <p:sp>
          <p:nvSpPr>
            <p:cNvPr id="9817"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sz="100"/>
            </a:p>
          </p:txBody>
        </p:sp>
        <p:sp>
          <p:nvSpPr>
            <p:cNvPr id="9818"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sz="100"/>
            </a:p>
          </p:txBody>
        </p:sp>
        <p:sp>
          <p:nvSpPr>
            <p:cNvPr id="9819"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sz="100"/>
            </a:p>
          </p:txBody>
        </p:sp>
        <p:sp>
          <p:nvSpPr>
            <p:cNvPr id="9820"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sz="100"/>
            </a:p>
          </p:txBody>
        </p:sp>
        <p:sp>
          <p:nvSpPr>
            <p:cNvPr id="9821"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sz="100"/>
            </a:p>
          </p:txBody>
        </p:sp>
        <p:sp>
          <p:nvSpPr>
            <p:cNvPr id="9822"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sz="100"/>
            </a:p>
          </p:txBody>
        </p:sp>
        <p:sp>
          <p:nvSpPr>
            <p:cNvPr id="9823"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sz="100"/>
            </a:p>
          </p:txBody>
        </p:sp>
        <p:sp>
          <p:nvSpPr>
            <p:cNvPr id="9824"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sz="100"/>
            </a:p>
          </p:txBody>
        </p:sp>
        <p:sp>
          <p:nvSpPr>
            <p:cNvPr id="9825"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sz="100"/>
            </a:p>
          </p:txBody>
        </p:sp>
        <p:sp>
          <p:nvSpPr>
            <p:cNvPr id="9826"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sz="100"/>
            </a:p>
          </p:txBody>
        </p:sp>
        <p:sp>
          <p:nvSpPr>
            <p:cNvPr id="9827"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sz="100"/>
            </a:p>
          </p:txBody>
        </p:sp>
        <p:sp>
          <p:nvSpPr>
            <p:cNvPr id="9828"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sz="100"/>
            </a:p>
          </p:txBody>
        </p:sp>
        <p:sp>
          <p:nvSpPr>
            <p:cNvPr id="9829"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sz="100"/>
            </a:p>
          </p:txBody>
        </p:sp>
        <p:sp>
          <p:nvSpPr>
            <p:cNvPr id="9830"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sz="100"/>
            </a:p>
          </p:txBody>
        </p:sp>
        <p:sp>
          <p:nvSpPr>
            <p:cNvPr id="9831"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sz="100"/>
            </a:p>
          </p:txBody>
        </p:sp>
        <p:sp>
          <p:nvSpPr>
            <p:cNvPr id="9832"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sz="100"/>
            </a:p>
          </p:txBody>
        </p:sp>
        <p:sp>
          <p:nvSpPr>
            <p:cNvPr id="9833"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sz="100"/>
            </a:p>
          </p:txBody>
        </p:sp>
        <p:sp>
          <p:nvSpPr>
            <p:cNvPr id="9834"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sz="100"/>
            </a:p>
          </p:txBody>
        </p:sp>
        <p:sp>
          <p:nvSpPr>
            <p:cNvPr id="9835"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sz="100"/>
            </a:p>
          </p:txBody>
        </p:sp>
        <p:sp>
          <p:nvSpPr>
            <p:cNvPr id="9836"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sz="100"/>
            </a:p>
          </p:txBody>
        </p:sp>
        <p:sp>
          <p:nvSpPr>
            <p:cNvPr id="9837"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sz="100"/>
            </a:p>
          </p:txBody>
        </p:sp>
        <p:sp>
          <p:nvSpPr>
            <p:cNvPr id="9838"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sz="100"/>
            </a:p>
          </p:txBody>
        </p:sp>
        <p:sp>
          <p:nvSpPr>
            <p:cNvPr id="9839"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sz="100"/>
            </a:p>
          </p:txBody>
        </p:sp>
        <p:sp>
          <p:nvSpPr>
            <p:cNvPr id="9840"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sz="100"/>
            </a:p>
          </p:txBody>
        </p:sp>
        <p:sp>
          <p:nvSpPr>
            <p:cNvPr id="9841"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sz="100"/>
            </a:p>
          </p:txBody>
        </p:sp>
        <p:sp>
          <p:nvSpPr>
            <p:cNvPr id="9842"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sz="100"/>
            </a:p>
          </p:txBody>
        </p:sp>
        <p:sp>
          <p:nvSpPr>
            <p:cNvPr id="9843"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sz="100"/>
            </a:p>
          </p:txBody>
        </p:sp>
        <p:sp>
          <p:nvSpPr>
            <p:cNvPr id="9844"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sz="100"/>
            </a:p>
          </p:txBody>
        </p:sp>
        <p:sp>
          <p:nvSpPr>
            <p:cNvPr id="9845"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sz="100"/>
            </a:p>
          </p:txBody>
        </p:sp>
        <p:sp>
          <p:nvSpPr>
            <p:cNvPr id="9846"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sz="100"/>
            </a:p>
          </p:txBody>
        </p:sp>
        <p:sp>
          <p:nvSpPr>
            <p:cNvPr id="9847"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sz="100"/>
            </a:p>
          </p:txBody>
        </p:sp>
        <p:sp>
          <p:nvSpPr>
            <p:cNvPr id="9848"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sz="100"/>
            </a:p>
          </p:txBody>
        </p:sp>
        <p:sp>
          <p:nvSpPr>
            <p:cNvPr id="9849"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sz="100"/>
            </a:p>
          </p:txBody>
        </p:sp>
        <p:sp>
          <p:nvSpPr>
            <p:cNvPr id="9850"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sz="100"/>
            </a:p>
          </p:txBody>
        </p:sp>
        <p:sp>
          <p:nvSpPr>
            <p:cNvPr id="9851"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sz="100"/>
            </a:p>
          </p:txBody>
        </p:sp>
        <p:sp>
          <p:nvSpPr>
            <p:cNvPr id="9852" name="Rectangle 259"/>
            <p:cNvSpPr/>
            <p:nvPr userDrawn="1"/>
          </p:nvSpPr>
          <p:spPr>
            <a:xfrm>
              <a:off x="3589338" y="3259138"/>
              <a:ext cx="579438" cy="39688"/>
            </a:xfrm>
            <a:prstGeom prst="rect">
              <a:avLst/>
            </a:prstGeom>
            <a:solidFill>
              <a:srgbClr val="FFFFFF"/>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53"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sz="100"/>
            </a:p>
          </p:txBody>
        </p:sp>
        <p:sp>
          <p:nvSpPr>
            <p:cNvPr id="9854"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sz="100"/>
            </a:p>
          </p:txBody>
        </p:sp>
        <p:sp>
          <p:nvSpPr>
            <p:cNvPr id="9855"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sz="100"/>
            </a:p>
          </p:txBody>
        </p:sp>
        <p:sp>
          <p:nvSpPr>
            <p:cNvPr id="9856"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sz="100"/>
            </a:p>
          </p:txBody>
        </p:sp>
        <p:sp>
          <p:nvSpPr>
            <p:cNvPr id="9857"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sz="100"/>
            </a:p>
          </p:txBody>
        </p:sp>
        <p:sp>
          <p:nvSpPr>
            <p:cNvPr id="9858"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sz="100"/>
            </a:p>
          </p:txBody>
        </p:sp>
        <p:sp>
          <p:nvSpPr>
            <p:cNvPr id="9859"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sz="100"/>
            </a:p>
          </p:txBody>
        </p:sp>
        <p:sp>
          <p:nvSpPr>
            <p:cNvPr id="9860"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sz="100"/>
            </a:p>
          </p:txBody>
        </p:sp>
        <p:sp>
          <p:nvSpPr>
            <p:cNvPr id="9861"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sz="100"/>
            </a:p>
          </p:txBody>
        </p:sp>
        <p:sp>
          <p:nvSpPr>
            <p:cNvPr id="9862"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sz="100"/>
            </a:p>
          </p:txBody>
        </p:sp>
        <p:sp>
          <p:nvSpPr>
            <p:cNvPr id="9863"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sz="100"/>
            </a:p>
          </p:txBody>
        </p:sp>
        <p:sp>
          <p:nvSpPr>
            <p:cNvPr id="9864"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sz="100"/>
            </a:p>
          </p:txBody>
        </p:sp>
        <p:sp>
          <p:nvSpPr>
            <p:cNvPr id="9865"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sz="100"/>
            </a:p>
          </p:txBody>
        </p:sp>
        <p:sp>
          <p:nvSpPr>
            <p:cNvPr id="9866" name="Rectangle 273"/>
            <p:cNvSpPr/>
            <p:nvPr userDrawn="1"/>
          </p:nvSpPr>
          <p:spPr>
            <a:xfrm>
              <a:off x="9434513" y="4484688"/>
              <a:ext cx="111125" cy="498475"/>
            </a:xfrm>
            <a:prstGeom prst="rect">
              <a:avLst/>
            </a:prstGeom>
            <a:solidFill>
              <a:srgbClr val="808184"/>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67" name="Rectangle 274"/>
            <p:cNvSpPr/>
            <p:nvPr userDrawn="1"/>
          </p:nvSpPr>
          <p:spPr>
            <a:xfrm>
              <a:off x="9434513" y="4484688"/>
              <a:ext cx="55563" cy="498475"/>
            </a:xfrm>
            <a:prstGeom prst="rect">
              <a:avLst/>
            </a:prstGeom>
            <a:solidFill>
              <a:srgbClr val="8D8D8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68"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sz="100"/>
            </a:p>
          </p:txBody>
        </p:sp>
        <p:sp>
          <p:nvSpPr>
            <p:cNvPr id="9869"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sz="100"/>
            </a:p>
          </p:txBody>
        </p:sp>
        <p:sp>
          <p:nvSpPr>
            <p:cNvPr id="9870"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sz="100"/>
            </a:p>
          </p:txBody>
        </p:sp>
        <p:sp>
          <p:nvSpPr>
            <p:cNvPr id="9871"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sz="100"/>
            </a:p>
          </p:txBody>
        </p:sp>
        <p:sp>
          <p:nvSpPr>
            <p:cNvPr id="9872"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sz="100"/>
            </a:p>
          </p:txBody>
        </p:sp>
        <p:sp>
          <p:nvSpPr>
            <p:cNvPr id="9873"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sz="100"/>
            </a:p>
          </p:txBody>
        </p:sp>
        <p:sp>
          <p:nvSpPr>
            <p:cNvPr id="9874"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sz="100"/>
            </a:p>
          </p:txBody>
        </p:sp>
        <p:sp>
          <p:nvSpPr>
            <p:cNvPr id="9875"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sz="100"/>
            </a:p>
          </p:txBody>
        </p:sp>
        <p:sp>
          <p:nvSpPr>
            <p:cNvPr id="9876" name="Oval 283"/>
            <p:cNvSpPr/>
            <p:nvPr userDrawn="1"/>
          </p:nvSpPr>
          <p:spPr>
            <a:xfrm>
              <a:off x="9921876"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77" name="Oval 284"/>
            <p:cNvSpPr/>
            <p:nvPr userDrawn="1"/>
          </p:nvSpPr>
          <p:spPr>
            <a:xfrm>
              <a:off x="892968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78"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sz="100"/>
            </a:p>
          </p:txBody>
        </p:sp>
        <p:sp>
          <p:nvSpPr>
            <p:cNvPr id="9879" name="Oval 286"/>
            <p:cNvSpPr/>
            <p:nvPr userDrawn="1"/>
          </p:nvSpPr>
          <p:spPr>
            <a:xfrm>
              <a:off x="9424988" y="5443538"/>
              <a:ext cx="134938" cy="149225"/>
            </a:xfrm>
            <a:prstGeom prst="ellipse">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80"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sz="100"/>
            </a:p>
          </p:txBody>
        </p:sp>
        <p:sp>
          <p:nvSpPr>
            <p:cNvPr id="9881"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sz="100"/>
            </a:p>
          </p:txBody>
        </p:sp>
        <p:sp>
          <p:nvSpPr>
            <p:cNvPr id="9882"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sz="100"/>
            </a:p>
          </p:txBody>
        </p:sp>
        <p:sp>
          <p:nvSpPr>
            <p:cNvPr id="9883"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sz="100"/>
            </a:p>
          </p:txBody>
        </p:sp>
        <p:sp>
          <p:nvSpPr>
            <p:cNvPr id="9884"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sz="100"/>
            </a:p>
          </p:txBody>
        </p:sp>
        <p:sp>
          <p:nvSpPr>
            <p:cNvPr id="9885"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sz="100"/>
            </a:p>
          </p:txBody>
        </p:sp>
        <p:sp>
          <p:nvSpPr>
            <p:cNvPr id="9886"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sz="100"/>
            </a:p>
          </p:txBody>
        </p:sp>
        <p:sp>
          <p:nvSpPr>
            <p:cNvPr id="9887"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sz="100"/>
            </a:p>
          </p:txBody>
        </p:sp>
        <p:sp>
          <p:nvSpPr>
            <p:cNvPr id="9888" name="Rectangle 295"/>
            <p:cNvSpPr/>
            <p:nvPr userDrawn="1"/>
          </p:nvSpPr>
          <p:spPr>
            <a:xfrm>
              <a:off x="3436938" y="3375025"/>
              <a:ext cx="5146675" cy="2217738"/>
            </a:xfrm>
            <a:prstGeom prst="rect">
              <a:avLst/>
            </a:prstGeom>
            <a:solidFill>
              <a:srgbClr val="6D6E7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89"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sz="100"/>
            </a:p>
          </p:txBody>
        </p:sp>
        <p:sp>
          <p:nvSpPr>
            <p:cNvPr id="9890"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sz="100"/>
            </a:p>
          </p:txBody>
        </p:sp>
        <p:sp>
          <p:nvSpPr>
            <p:cNvPr id="9891"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sz="100"/>
            </a:p>
          </p:txBody>
        </p:sp>
        <p:sp>
          <p:nvSpPr>
            <p:cNvPr id="9892"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sz="100"/>
            </a:p>
          </p:txBody>
        </p:sp>
        <p:sp>
          <p:nvSpPr>
            <p:cNvPr id="9893"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sz="100"/>
            </a:p>
          </p:txBody>
        </p:sp>
        <p:sp>
          <p:nvSpPr>
            <p:cNvPr id="9894"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sz="100"/>
            </a:p>
          </p:txBody>
        </p:sp>
        <p:sp>
          <p:nvSpPr>
            <p:cNvPr id="9895"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sz="100"/>
            </a:p>
          </p:txBody>
        </p:sp>
        <p:sp>
          <p:nvSpPr>
            <p:cNvPr id="9896"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sz="100"/>
            </a:p>
          </p:txBody>
        </p:sp>
        <p:sp>
          <p:nvSpPr>
            <p:cNvPr id="9897"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sz="100"/>
            </a:p>
          </p:txBody>
        </p:sp>
        <p:sp>
          <p:nvSpPr>
            <p:cNvPr id="9898" name="Rectangle 305"/>
            <p:cNvSpPr/>
            <p:nvPr userDrawn="1"/>
          </p:nvSpPr>
          <p:spPr>
            <a:xfrm>
              <a:off x="8056563"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899" name="Rectangle 306"/>
            <p:cNvSpPr/>
            <p:nvPr userDrawn="1"/>
          </p:nvSpPr>
          <p:spPr>
            <a:xfrm>
              <a:off x="8128001"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0" name="Rectangle 307"/>
            <p:cNvSpPr/>
            <p:nvPr userDrawn="1"/>
          </p:nvSpPr>
          <p:spPr>
            <a:xfrm>
              <a:off x="8201026"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1" name="Rectangle 308"/>
            <p:cNvSpPr/>
            <p:nvPr userDrawn="1"/>
          </p:nvSpPr>
          <p:spPr>
            <a:xfrm>
              <a:off x="8270876"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2" name="Rectangle 309"/>
            <p:cNvSpPr/>
            <p:nvPr userDrawn="1"/>
          </p:nvSpPr>
          <p:spPr>
            <a:xfrm>
              <a:off x="8342313" y="3240088"/>
              <a:ext cx="66675"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3" name="Rectangle 310"/>
            <p:cNvSpPr/>
            <p:nvPr userDrawn="1"/>
          </p:nvSpPr>
          <p:spPr>
            <a:xfrm>
              <a:off x="8412163" y="3240088"/>
              <a:ext cx="65088" cy="12700"/>
            </a:xfrm>
            <a:prstGeom prst="rect">
              <a:avLst/>
            </a:prstGeom>
            <a:solidFill>
              <a:srgbClr val="595B5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4"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sz="100"/>
            </a:p>
          </p:txBody>
        </p:sp>
        <p:sp>
          <p:nvSpPr>
            <p:cNvPr id="9905" name="Rectangle 312"/>
            <p:cNvSpPr/>
            <p:nvPr userDrawn="1"/>
          </p:nvSpPr>
          <p:spPr>
            <a:xfrm>
              <a:off x="8504238" y="3265488"/>
              <a:ext cx="66675" cy="20638"/>
            </a:xfrm>
            <a:prstGeom prst="rect">
              <a:avLst/>
            </a:prstGeom>
            <a:solidFill>
              <a:srgbClr val="37373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6" name="Rectangle 313"/>
            <p:cNvSpPr/>
            <p:nvPr userDrawn="1"/>
          </p:nvSpPr>
          <p:spPr>
            <a:xfrm>
              <a:off x="8593138" y="3265488"/>
              <a:ext cx="66675" cy="20638"/>
            </a:xfrm>
            <a:prstGeom prst="rect">
              <a:avLst/>
            </a:prstGeom>
            <a:solidFill>
              <a:srgbClr val="37373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07"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sz="100"/>
            </a:p>
          </p:txBody>
        </p:sp>
        <p:sp>
          <p:nvSpPr>
            <p:cNvPr id="9908"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sz="100"/>
            </a:p>
          </p:txBody>
        </p:sp>
        <p:sp>
          <p:nvSpPr>
            <p:cNvPr id="9909"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sz="100"/>
            </a:p>
          </p:txBody>
        </p:sp>
        <p:sp>
          <p:nvSpPr>
            <p:cNvPr id="9910"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sz="100"/>
            </a:p>
          </p:txBody>
        </p:sp>
        <p:sp>
          <p:nvSpPr>
            <p:cNvPr id="9911"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sz="100"/>
            </a:p>
          </p:txBody>
        </p:sp>
        <p:sp>
          <p:nvSpPr>
            <p:cNvPr id="9912"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sz="100"/>
            </a:p>
          </p:txBody>
        </p:sp>
        <p:sp>
          <p:nvSpPr>
            <p:cNvPr id="9913"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sz="100"/>
            </a:p>
          </p:txBody>
        </p:sp>
        <p:sp>
          <p:nvSpPr>
            <p:cNvPr id="9914" name="Rectangle 321"/>
            <p:cNvSpPr/>
            <p:nvPr userDrawn="1"/>
          </p:nvSpPr>
          <p:spPr>
            <a:xfrm>
              <a:off x="7664451" y="3268663"/>
              <a:ext cx="206375" cy="3016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15"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sz="100"/>
            </a:p>
          </p:txBody>
        </p:sp>
        <p:sp>
          <p:nvSpPr>
            <p:cNvPr id="9916" name="Rectangle 323"/>
            <p:cNvSpPr/>
            <p:nvPr userDrawn="1"/>
          </p:nvSpPr>
          <p:spPr>
            <a:xfrm>
              <a:off x="7835901" y="2508250"/>
              <a:ext cx="22225" cy="493713"/>
            </a:xfrm>
            <a:prstGeom prst="rect">
              <a:avLst/>
            </a:prstGeom>
            <a:solidFill>
              <a:srgbClr val="929497"/>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17"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sz="100"/>
            </a:p>
          </p:txBody>
        </p:sp>
        <p:sp>
          <p:nvSpPr>
            <p:cNvPr id="9918"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sz="100"/>
            </a:p>
          </p:txBody>
        </p:sp>
        <p:sp>
          <p:nvSpPr>
            <p:cNvPr id="9919"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sz="100"/>
            </a:p>
          </p:txBody>
        </p:sp>
        <p:sp>
          <p:nvSpPr>
            <p:cNvPr id="9920"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sz="100"/>
            </a:p>
          </p:txBody>
        </p:sp>
        <p:sp>
          <p:nvSpPr>
            <p:cNvPr id="9921"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sz="100"/>
            </a:p>
          </p:txBody>
        </p:sp>
        <p:sp>
          <p:nvSpPr>
            <p:cNvPr id="9922"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sz="100"/>
            </a:p>
          </p:txBody>
        </p:sp>
        <p:sp>
          <p:nvSpPr>
            <p:cNvPr id="9923"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sz="100"/>
            </a:p>
          </p:txBody>
        </p:sp>
        <p:sp>
          <p:nvSpPr>
            <p:cNvPr id="9924"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sz="100"/>
            </a:p>
          </p:txBody>
        </p:sp>
        <p:sp>
          <p:nvSpPr>
            <p:cNvPr id="9925"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sz="100"/>
            </a:p>
          </p:txBody>
        </p:sp>
        <p:sp>
          <p:nvSpPr>
            <p:cNvPr id="9926"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sz="100"/>
            </a:p>
          </p:txBody>
        </p:sp>
        <p:sp>
          <p:nvSpPr>
            <p:cNvPr id="9927"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sz="100"/>
            </a:p>
          </p:txBody>
        </p:sp>
        <p:sp>
          <p:nvSpPr>
            <p:cNvPr id="9928"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sz="100"/>
            </a:p>
          </p:txBody>
        </p:sp>
        <p:sp>
          <p:nvSpPr>
            <p:cNvPr id="9929"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sz="100"/>
            </a:p>
          </p:txBody>
        </p:sp>
        <p:sp>
          <p:nvSpPr>
            <p:cNvPr id="9930"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sz="100"/>
            </a:p>
          </p:txBody>
        </p:sp>
        <p:sp>
          <p:nvSpPr>
            <p:cNvPr id="9931"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sz="100"/>
            </a:p>
          </p:txBody>
        </p:sp>
        <p:sp>
          <p:nvSpPr>
            <p:cNvPr id="9932"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sz="100"/>
            </a:p>
          </p:txBody>
        </p:sp>
        <p:sp>
          <p:nvSpPr>
            <p:cNvPr id="9933"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sz="100"/>
            </a:p>
          </p:txBody>
        </p:sp>
        <p:sp>
          <p:nvSpPr>
            <p:cNvPr id="9934"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sz="100"/>
            </a:p>
          </p:txBody>
        </p:sp>
        <p:sp>
          <p:nvSpPr>
            <p:cNvPr id="9935"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sz="100"/>
            </a:p>
          </p:txBody>
        </p:sp>
        <p:sp>
          <p:nvSpPr>
            <p:cNvPr id="9936"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sz="100"/>
            </a:p>
          </p:txBody>
        </p:sp>
        <p:sp>
          <p:nvSpPr>
            <p:cNvPr id="9937"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sz="100"/>
            </a:p>
          </p:txBody>
        </p:sp>
        <p:sp>
          <p:nvSpPr>
            <p:cNvPr id="9938" name="Rectangle 345"/>
            <p:cNvSpPr/>
            <p:nvPr userDrawn="1"/>
          </p:nvSpPr>
          <p:spPr>
            <a:xfrm>
              <a:off x="7643813" y="2887663"/>
              <a:ext cx="247650" cy="38100"/>
            </a:xfrm>
            <a:prstGeom prst="rect">
              <a:avLst/>
            </a:prstGeom>
            <a:solidFill>
              <a:srgbClr val="4040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39"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sz="100"/>
            </a:p>
          </p:txBody>
        </p:sp>
        <p:sp>
          <p:nvSpPr>
            <p:cNvPr id="9940" name="Rectangle 347"/>
            <p:cNvSpPr/>
            <p:nvPr userDrawn="1"/>
          </p:nvSpPr>
          <p:spPr>
            <a:xfrm>
              <a:off x="7766051" y="2887663"/>
              <a:ext cx="125413" cy="38100"/>
            </a:xfrm>
            <a:prstGeom prst="rect">
              <a:avLst/>
            </a:prstGeom>
            <a:solidFill>
              <a:srgbClr val="535456"/>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41"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sz="100"/>
            </a:p>
          </p:txBody>
        </p:sp>
        <p:sp>
          <p:nvSpPr>
            <p:cNvPr id="9942"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sz="100"/>
            </a:p>
          </p:txBody>
        </p:sp>
        <p:sp>
          <p:nvSpPr>
            <p:cNvPr id="9943"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sz="100"/>
            </a:p>
          </p:txBody>
        </p:sp>
        <p:sp>
          <p:nvSpPr>
            <p:cNvPr id="9944"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sz="100"/>
            </a:p>
          </p:txBody>
        </p:sp>
        <p:sp>
          <p:nvSpPr>
            <p:cNvPr id="9945"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sz="100"/>
            </a:p>
          </p:txBody>
        </p:sp>
        <p:sp>
          <p:nvSpPr>
            <p:cNvPr id="9946"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sz="100"/>
            </a:p>
          </p:txBody>
        </p:sp>
        <p:sp>
          <p:nvSpPr>
            <p:cNvPr id="9947"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sz="100"/>
            </a:p>
          </p:txBody>
        </p:sp>
        <p:sp>
          <p:nvSpPr>
            <p:cNvPr id="9948" name="Rectangle 355"/>
            <p:cNvSpPr/>
            <p:nvPr userDrawn="1"/>
          </p:nvSpPr>
          <p:spPr>
            <a:xfrm>
              <a:off x="3167063" y="5403850"/>
              <a:ext cx="962025" cy="188913"/>
            </a:xfrm>
            <a:prstGeom prst="rect">
              <a:avLst/>
            </a:prstGeom>
            <a:solidFill>
              <a:srgbClr val="58595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49" name="Rectangle 356"/>
            <p:cNvSpPr/>
            <p:nvPr userDrawn="1"/>
          </p:nvSpPr>
          <p:spPr>
            <a:xfrm>
              <a:off x="3167063" y="5332413"/>
              <a:ext cx="962025" cy="34925"/>
            </a:xfrm>
            <a:prstGeom prst="rect">
              <a:avLst/>
            </a:prstGeom>
            <a:solidFill>
              <a:srgbClr val="A6A8AB"/>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50" name="Rectangle 357"/>
            <p:cNvSpPr/>
            <p:nvPr userDrawn="1"/>
          </p:nvSpPr>
          <p:spPr>
            <a:xfrm>
              <a:off x="4251326" y="3160713"/>
              <a:ext cx="590550" cy="138113"/>
            </a:xfrm>
            <a:prstGeom prst="rect">
              <a:avLst/>
            </a:prstGeom>
            <a:solidFill>
              <a:srgbClr val="806A50"/>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51" name="Rectangle 358"/>
            <p:cNvSpPr/>
            <p:nvPr userDrawn="1"/>
          </p:nvSpPr>
          <p:spPr>
            <a:xfrm>
              <a:off x="4227513" y="3090863"/>
              <a:ext cx="590550" cy="69850"/>
            </a:xfrm>
            <a:prstGeom prst="rect">
              <a:avLst/>
            </a:prstGeom>
            <a:solidFill>
              <a:srgbClr val="FDCF9D"/>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52" name="Rectangle 359"/>
            <p:cNvSpPr/>
            <p:nvPr userDrawn="1"/>
          </p:nvSpPr>
          <p:spPr>
            <a:xfrm>
              <a:off x="4318001" y="2998788"/>
              <a:ext cx="588963" cy="92075"/>
            </a:xfrm>
            <a:prstGeom prst="rect">
              <a:avLst/>
            </a:prstGeom>
            <a:solidFill>
              <a:srgbClr val="A15641"/>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53" name="Rectangle 360"/>
            <p:cNvSpPr/>
            <p:nvPr userDrawn="1"/>
          </p:nvSpPr>
          <p:spPr>
            <a:xfrm>
              <a:off x="4297363" y="2955925"/>
              <a:ext cx="590550" cy="42863"/>
            </a:xfrm>
            <a:prstGeom prst="rect">
              <a:avLst/>
            </a:prstGeom>
            <a:solidFill>
              <a:srgbClr val="CBE6D2"/>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54"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sz="100"/>
            </a:p>
          </p:txBody>
        </p:sp>
        <p:sp>
          <p:nvSpPr>
            <p:cNvPr id="9955"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sz="100"/>
            </a:p>
          </p:txBody>
        </p:sp>
        <p:sp>
          <p:nvSpPr>
            <p:cNvPr id="9956"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sz="100"/>
            </a:p>
          </p:txBody>
        </p:sp>
        <p:sp>
          <p:nvSpPr>
            <p:cNvPr id="9957"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sz="100"/>
            </a:p>
          </p:txBody>
        </p:sp>
        <p:sp>
          <p:nvSpPr>
            <p:cNvPr id="9958"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sz="100"/>
            </a:p>
          </p:txBody>
        </p:sp>
        <p:sp>
          <p:nvSpPr>
            <p:cNvPr id="9959" name="Rectangle 366"/>
            <p:cNvSpPr/>
            <p:nvPr userDrawn="1"/>
          </p:nvSpPr>
          <p:spPr>
            <a:xfrm>
              <a:off x="7099301" y="3279775"/>
              <a:ext cx="271463" cy="190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60"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sz="100"/>
            </a:p>
          </p:txBody>
        </p:sp>
        <p:sp>
          <p:nvSpPr>
            <p:cNvPr id="9961" name="Rectangle 368"/>
            <p:cNvSpPr/>
            <p:nvPr userDrawn="1"/>
          </p:nvSpPr>
          <p:spPr>
            <a:xfrm>
              <a:off x="7092951" y="3022600"/>
              <a:ext cx="287338" cy="12700"/>
            </a:xfrm>
            <a:prstGeom prst="rect">
              <a:avLst/>
            </a:prstGeom>
            <a:solidFill>
              <a:srgbClr val="D0D2D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62"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sz="100"/>
            </a:p>
          </p:txBody>
        </p:sp>
        <p:sp>
          <p:nvSpPr>
            <p:cNvPr id="9963" name="Rectangle 370"/>
            <p:cNvSpPr/>
            <p:nvPr userDrawn="1"/>
          </p:nvSpPr>
          <p:spPr>
            <a:xfrm>
              <a:off x="4746626" y="3279775"/>
              <a:ext cx="269875" cy="19050"/>
            </a:xfrm>
            <a:prstGeom prst="rect">
              <a:avLst/>
            </a:prstGeom>
            <a:solidFill>
              <a:srgbClr val="E6E7E8"/>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64"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sz="100"/>
            </a:p>
          </p:txBody>
        </p:sp>
        <p:sp>
          <p:nvSpPr>
            <p:cNvPr id="9965" name="Rectangle 372"/>
            <p:cNvSpPr/>
            <p:nvPr userDrawn="1"/>
          </p:nvSpPr>
          <p:spPr>
            <a:xfrm>
              <a:off x="4738688" y="3022600"/>
              <a:ext cx="287338" cy="12700"/>
            </a:xfrm>
            <a:prstGeom prst="rect">
              <a:avLst/>
            </a:prstGeom>
            <a:solidFill>
              <a:srgbClr val="D0D2D3"/>
            </a:solidFill>
            <a:ln w="9525">
              <a:noFill/>
            </a:ln>
          </p:spPr>
          <p:txBody>
            <a:bodyPr wrap="square" lIns="68580" tIns="34290" rIns="68580" bIns="34290" anchor="t"/>
            <a:p>
              <a:pPr lvl="0" eaLnBrk="0" hangingPunct="0"/>
              <a:endParaRPr lang="zh-CN" altLang="en-US" sz="100">
                <a:latin typeface="Arial" panose="020B0604020202020204" pitchFamily="34" charset="0"/>
                <a:ea typeface="宋体" panose="02010600030101010101" pitchFamily="2" charset="-122"/>
              </a:endParaRPr>
            </a:p>
          </p:txBody>
        </p:sp>
        <p:sp>
          <p:nvSpPr>
            <p:cNvPr id="9966"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sz="100"/>
            </a:p>
          </p:txBody>
        </p:sp>
      </p:grpSp>
      <p:grpSp>
        <p:nvGrpSpPr>
          <p:cNvPr id="3" name="组合 2"/>
          <p:cNvGrpSpPr/>
          <p:nvPr/>
        </p:nvGrpSpPr>
        <p:grpSpPr>
          <a:xfrm>
            <a:off x="3684270" y="2260599"/>
            <a:ext cx="1664334" cy="723265"/>
            <a:chOff x="2855913" y="-477838"/>
            <a:chExt cx="5757862" cy="2501900"/>
          </a:xfrm>
          <a:solidFill>
            <a:srgbClr val="FCB53C"/>
          </a:solidFill>
        </p:grpSpPr>
        <p:sp>
          <p:nvSpPr>
            <p:cNvPr id="4"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5"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6"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7"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sp>
          <p:nvSpPr>
            <p:cNvPr id="8"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68580" tIns="34290" rIns="68580" bIns="34290" numCol="1" anchor="t" anchorCtr="0" compatLnSpc="1"/>
            <a:p>
              <a:pPr fontAlgn="base"/>
              <a:endParaRPr lang="zh-CN" altLang="en-US" sz="100" strike="noStrike" noProof="1">
                <a:solidFill>
                  <a:srgbClr val="FCB53C"/>
                </a:solidFill>
              </a:endParaRPr>
            </a:p>
          </p:txBody>
        </p:sp>
      </p:grpSp>
      <p:pic>
        <p:nvPicPr>
          <p:cNvPr id="9968" name="图片 772" descr="nndl"/>
          <p:cNvPicPr>
            <a:picLocks noChangeAspect="1"/>
          </p:cNvPicPr>
          <p:nvPr/>
        </p:nvPicPr>
        <p:blipFill>
          <a:blip r:embed="rId4"/>
          <a:stretch>
            <a:fillRect/>
          </a:stretch>
        </p:blipFill>
        <p:spPr>
          <a:xfrm>
            <a:off x="2160588" y="4232275"/>
            <a:ext cx="4919662" cy="1139825"/>
          </a:xfrm>
          <a:prstGeom prst="rect">
            <a:avLst/>
          </a:prstGeom>
          <a:noFill/>
          <a:ln w="9525">
            <a:noFill/>
          </a:ln>
        </p:spPr>
      </p:pic>
      <p:pic>
        <p:nvPicPr>
          <p:cNvPr id="9969" name="图片 13" descr="脑部 (5)"/>
          <p:cNvPicPr>
            <a:picLocks noChangeAspect="1"/>
          </p:cNvPicPr>
          <p:nvPr/>
        </p:nvPicPr>
        <p:blipFill>
          <a:blip r:embed="rId5"/>
          <a:stretch>
            <a:fillRect/>
          </a:stretch>
        </p:blipFill>
        <p:spPr>
          <a:xfrm>
            <a:off x="4137025" y="5753100"/>
            <a:ext cx="795338" cy="795338"/>
          </a:xfrm>
          <a:prstGeom prst="rect">
            <a:avLst/>
          </a:prstGeom>
          <a:noFill/>
          <a:ln w="9525">
            <a:noFill/>
          </a:ln>
        </p:spPr>
      </p:pic>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21"/>
          <p:cNvSpPr>
            <a:spLocks noGrp="1"/>
          </p:cNvSpPr>
          <p:nvPr>
            <p:ph type="title"/>
          </p:nvPr>
        </p:nvSpPr>
        <p:spPr>
          <a:xfrm>
            <a:off x="107950" y="152400"/>
            <a:ext cx="8928100" cy="711200"/>
          </a:xfrm>
          <a:prstGeom prst="rect">
            <a:avLst/>
          </a:prstGeom>
          <a:noFill/>
          <a:ln w="9525">
            <a:noFill/>
          </a:ln>
        </p:spPr>
        <p:txBody>
          <a:bodyPr vert="horz" wrap="square" lIns="91440" tIns="45720" rIns="91440" bIns="45720" anchor="b"/>
          <a:p>
            <a:pPr lvl="0"/>
            <a:r>
              <a:rPr lang="en-US" altLang="zh-CN" dirty="0"/>
              <a:t>Click to edit Master title style</a:t>
            </a:r>
            <a:endParaRPr lang="en-US" altLang="zh-CN" dirty="0"/>
          </a:p>
        </p:txBody>
      </p:sp>
      <p:sp>
        <p:nvSpPr>
          <p:cNvPr id="1027" name="Text Placeholder 12"/>
          <p:cNvSpPr>
            <a:spLocks noGrp="1"/>
          </p:cNvSpPr>
          <p:nvPr>
            <p:ph type="body"/>
          </p:nvPr>
        </p:nvSpPr>
        <p:spPr>
          <a:xfrm>
            <a:off x="107950" y="1103313"/>
            <a:ext cx="8928100" cy="5314950"/>
          </a:xfrm>
          <a:prstGeom prst="rect">
            <a:avLst/>
          </a:prstGeom>
          <a:noFill/>
          <a:ln w="9525">
            <a:noFill/>
          </a:ln>
        </p:spPr>
        <p:txBody>
          <a:bodyPr vert="horz" wrap="square" lIns="91440" tIns="45720" rIns="91440" bIns="45720" anchor="t"/>
          <a:p>
            <a:pPr lvl="0"/>
            <a:r>
              <a:rPr lang="en-US" altLang="zh-CN" dirty="0"/>
              <a:t>Click to edit Master text styles</a:t>
            </a:r>
            <a:endParaRPr lang="en-US" altLang="zh-CN" dirty="0"/>
          </a:p>
          <a:p>
            <a:pPr lvl="1" indent="-204470"/>
            <a:r>
              <a:rPr lang="en-US" altLang="zh-CN" dirty="0"/>
              <a:t>Second level</a:t>
            </a:r>
            <a:endParaRPr lang="en-US" altLang="zh-CN" dirty="0"/>
          </a:p>
          <a:p>
            <a:pPr lvl="2" indent="-172085"/>
            <a:r>
              <a:rPr lang="en-US" altLang="zh-CN" dirty="0"/>
              <a:t>Third level</a:t>
            </a:r>
            <a:endParaRPr lang="en-US" altLang="zh-CN" dirty="0"/>
          </a:p>
          <a:p>
            <a:pPr lvl="3" indent="-172085"/>
            <a:r>
              <a:rPr lang="en-US" altLang="zh-CN" dirty="0"/>
              <a:t>Fourth level</a:t>
            </a:r>
            <a:endParaRPr lang="en-US" altLang="zh-CN" dirty="0"/>
          </a:p>
          <a:p>
            <a:pPr lvl="4" indent="-171450"/>
            <a:r>
              <a:rPr lang="en-US" altLang="zh-CN" dirty="0"/>
              <a:t>Fifth level</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rtl="0" eaLnBrk="0" fontAlgn="base" hangingPunct="0">
        <a:spcBef>
          <a:spcPct val="0"/>
        </a:spcBef>
        <a:spcAft>
          <a:spcPct val="0"/>
        </a:spcAft>
        <a:defRPr sz="3200" u="none" strike="noStrike" kern="1200" cap="none" spc="0" normalizeH="0">
          <a:solidFill>
            <a:schemeClr val="tx1"/>
          </a:solidFill>
          <a:uFillTx/>
          <a:latin typeface="Century Schoolbook" panose="02040604050505020304" charset="0"/>
          <a:ea typeface="微软雅黑" panose="020B0503020204020204" pitchFamily="34" charset="-122"/>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5105" indent="-205105" algn="l" rtl="0" eaLnBrk="0" fontAlgn="base" hangingPunct="0">
        <a:lnSpc>
          <a:spcPct val="120000"/>
        </a:lnSpc>
        <a:spcBef>
          <a:spcPts val="450"/>
        </a:spcBef>
        <a:spcAft>
          <a:spcPts val="0"/>
        </a:spcAft>
        <a:buClr>
          <a:srgbClr val="0070C0"/>
        </a:buClr>
        <a:buSzPct val="76000"/>
        <a:buFont typeface="Wingdings 3" panose="05040102010807070707" pitchFamily="18" charset="2"/>
        <a:buChar char=""/>
        <a:defRPr lang="en-US" altLang="zh-CN" sz="2400" b="1" i="0" u="none" strike="noStrike" kern="1200" cap="none" spc="0" normalizeH="0" dirty="0" smtClean="0">
          <a:solidFill>
            <a:srgbClr val="0070C0"/>
          </a:solidFill>
          <a:latin typeface="Century Schoolbook" panose="02040604050505020304" charset="0"/>
          <a:ea typeface="思源宋体" panose="02020400000000000000" charset="-122"/>
          <a:cs typeface="Arial" panose="020B0604020202020204" pitchFamily="34" charset="0"/>
        </a:defRPr>
      </a:lvl1pPr>
      <a:lvl2pPr marL="410845" indent="-205105" algn="l" rtl="0" eaLnBrk="0" fontAlgn="base" hangingPunct="0">
        <a:lnSpc>
          <a:spcPct val="120000"/>
        </a:lnSpc>
        <a:spcBef>
          <a:spcPts val="375"/>
        </a:spcBef>
        <a:spcAft>
          <a:spcPts val="0"/>
        </a:spcAft>
        <a:buClr>
          <a:srgbClr val="C00000"/>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2pPr>
      <a:lvl3pPr marL="616585" indent="-171450" algn="l" rtl="0" eaLnBrk="0" fontAlgn="base" hangingPunct="0">
        <a:lnSpc>
          <a:spcPct val="120000"/>
        </a:lnSpc>
        <a:spcBef>
          <a:spcPts val="375"/>
        </a:spcBef>
        <a:spcAft>
          <a:spcPts val="0"/>
        </a:spcAft>
        <a:buClr>
          <a:srgbClr val="BCBCBC"/>
        </a:buClr>
        <a:buSzPct val="76000"/>
        <a:buFont typeface="Wingdings 3" panose="05040102010807070707" pitchFamily="18" charset="2"/>
        <a:buChar char=""/>
        <a:defRPr sz="24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3pPr>
      <a:lvl4pPr marL="822960" indent="-171450" algn="l" rtl="0" eaLnBrk="0" fontAlgn="base" hangingPunct="0">
        <a:lnSpc>
          <a:spcPct val="120000"/>
        </a:lnSpc>
        <a:spcBef>
          <a:spcPts val="300"/>
        </a:spcBef>
        <a:spcAft>
          <a:spcPts val="0"/>
        </a:spcAft>
        <a:buClr>
          <a:srgbClr val="CF5716"/>
        </a:buClr>
        <a:buSzPct val="70000"/>
        <a:buFont typeface="Wingdings" panose="05000000000000000000" pitchFamily="2" charset="2"/>
        <a:buChar char=""/>
        <a:defRPr sz="18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4pPr>
      <a:lvl5pPr marL="1028700" indent="-171450" algn="l" rtl="0" eaLnBrk="0" fontAlgn="base" hangingPunct="0">
        <a:lnSpc>
          <a:spcPct val="120000"/>
        </a:lnSpc>
        <a:spcBef>
          <a:spcPts val="225"/>
        </a:spcBef>
        <a:spcAft>
          <a:spcPts val="0"/>
        </a:spcAft>
        <a:buClr>
          <a:schemeClr val="accent2"/>
        </a:buClr>
        <a:buSzPct val="70000"/>
        <a:buFont typeface="Wingdings" panose="05000000000000000000" pitchFamily="2" charset="2"/>
        <a:buChar char=""/>
        <a:defRPr sz="1600" b="0" i="0" u="none" strike="noStrike" kern="1200" cap="none" spc="0" normalizeH="0">
          <a:solidFill>
            <a:schemeClr val="tx1">
              <a:lumMod val="75000"/>
              <a:lumOff val="25000"/>
            </a:schemeClr>
          </a:solidFill>
          <a:latin typeface="Century Schoolbook" panose="02040604050505020304" charset="0"/>
          <a:ea typeface="思源宋体" panose="02020400000000000000"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hyperlink" Target="https://medium.com/towards-data-science/types-of-optimization-algorithms-used-in-neural-networks-and-ways-to-optimize-gradient-95ae5d39529f" TargetMode="External"/><Relationship Id="rId1" Type="http://schemas.openxmlformats.org/officeDocument/2006/relationships/hyperlink" Target="http://ruder.io/optimizing-gradient-descent/index.html"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hyperlink" Target="https://www.quora.com/What-exactly-is-momentum-in-machine-learning" TargetMode="External"/><Relationship Id="rId2" Type="http://schemas.openxmlformats.org/officeDocument/2006/relationships/image" Target="../media/image35.png"/><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43.GIF"/><Relationship Id="rId1" Type="http://schemas.openxmlformats.org/officeDocument/2006/relationships/image" Target="../media/image42.GIF"/></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60.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hyperlink" Target="https://www.jeremyjordan.me/nn-learning-rate/" TargetMode="Externa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网络优化与正则化</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批量大小的影响</a:t>
            </a:r>
            <a:endParaRPr lang="zh-CN" altLang="en-US" dirty="0"/>
          </a:p>
        </p:txBody>
      </p:sp>
      <p:sp>
        <p:nvSpPr>
          <p:cNvPr id="4" name="矩形 3"/>
          <p:cNvSpPr/>
          <p:nvPr/>
        </p:nvSpPr>
        <p:spPr>
          <a:xfrm>
            <a:off x="408940" y="5822315"/>
            <a:ext cx="8326120" cy="460375"/>
          </a:xfrm>
          <a:prstGeom prst="rect">
            <a:avLst/>
          </a:prstGeom>
        </p:spPr>
        <p:txBody>
          <a:bodyPr wrap="square">
            <a:spAutoFit/>
          </a:bodyPr>
          <a:lstStyle/>
          <a:p>
            <a:pPr algn="ctr"/>
            <a:r>
              <a:rPr lang="zh-CN" altLang="en-US" sz="2400" dirty="0"/>
              <a:t> 小批量梯度下降中，每次选取样本数量对损失下降的影响。</a:t>
            </a:r>
            <a:endParaRPr lang="zh-CN" altLang="en-US" sz="2400" dirty="0"/>
          </a:p>
        </p:txBody>
      </p:sp>
      <p:grpSp>
        <p:nvGrpSpPr>
          <p:cNvPr id="7" name="组合 6"/>
          <p:cNvGrpSpPr/>
          <p:nvPr/>
        </p:nvGrpSpPr>
        <p:grpSpPr>
          <a:xfrm>
            <a:off x="125730" y="2116455"/>
            <a:ext cx="8832215" cy="3609975"/>
            <a:chOff x="2286" y="3366"/>
            <a:chExt cx="10127" cy="4139"/>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 y="3393"/>
              <a:ext cx="4914" cy="4113"/>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 y="3366"/>
              <a:ext cx="5040" cy="4068"/>
            </a:xfrm>
            <a:prstGeom prst="rect">
              <a:avLst/>
            </a:prstGeom>
          </p:spPr>
        </p:pic>
      </p:grpSp>
      <p:pic>
        <p:nvPicPr>
          <p:cNvPr id="3" name="图片 2"/>
          <p:cNvPicPr>
            <a:picLocks noChangeAspect="1"/>
          </p:cNvPicPr>
          <p:nvPr/>
        </p:nvPicPr>
        <p:blipFill>
          <a:blip r:embed="rId3"/>
          <a:stretch>
            <a:fillRect/>
          </a:stretch>
        </p:blipFill>
        <p:spPr>
          <a:xfrm>
            <a:off x="1391920" y="1155065"/>
            <a:ext cx="6360160" cy="8553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endParaRPr lang="zh-CN" altLang="en-US" dirty="0"/>
          </a:p>
        </p:txBody>
      </p:sp>
      <p:sp>
        <p:nvSpPr>
          <p:cNvPr id="3" name="内容占位符 2"/>
          <p:cNvSpPr>
            <a:spLocks noGrp="1"/>
          </p:cNvSpPr>
          <p:nvPr>
            <p:ph sz="quarter" idx="1"/>
          </p:nvPr>
        </p:nvSpPr>
        <p:spPr/>
        <p:txBody>
          <a:bodyPr/>
          <a:lstStyle/>
          <a:p>
            <a:r>
              <a:rPr lang="zh-CN" altLang="en-US"/>
              <a:t>标准的（小批量）梯度下降</a:t>
            </a:r>
            <a:endParaRPr lang="en-US" altLang="zh-CN"/>
          </a:p>
          <a:p>
            <a:r>
              <a:rPr lang="zh-CN" altLang="en-US"/>
              <a:t>学习率</a:t>
            </a:r>
            <a:endParaRPr lang="en-US" altLang="zh-CN"/>
          </a:p>
          <a:p>
            <a:pPr lvl="1"/>
            <a:r>
              <a:rPr lang="zh-CN" altLang="en-US"/>
              <a:t>学习率衰减</a:t>
            </a:r>
            <a:endParaRPr lang="en-US" altLang="zh-CN"/>
          </a:p>
          <a:p>
            <a:pPr lvl="1"/>
            <a:r>
              <a:rPr lang="en-US" altLang="zh-CN"/>
              <a:t>Adagrad</a:t>
            </a:r>
            <a:endParaRPr lang="en-US" altLang="zh-CN"/>
          </a:p>
          <a:p>
            <a:pPr lvl="1"/>
            <a:r>
              <a:rPr lang="en-US" altLang="zh-CN"/>
              <a:t>Adadelta</a:t>
            </a:r>
            <a:endParaRPr lang="en-US" altLang="zh-CN"/>
          </a:p>
          <a:p>
            <a:pPr lvl="1"/>
            <a:r>
              <a:rPr lang="en-US" altLang="zh-CN"/>
              <a:t>RMSprop</a:t>
            </a:r>
            <a:endParaRPr lang="en-US" altLang="zh-CN"/>
          </a:p>
          <a:p>
            <a:r>
              <a:rPr lang="zh-CN" altLang="en-US"/>
              <a:t>梯度</a:t>
            </a:r>
            <a:endParaRPr lang="en-US" altLang="zh-CN"/>
          </a:p>
          <a:p>
            <a:pPr lvl="1"/>
            <a:r>
              <a:rPr lang="en-US" altLang="zh-CN"/>
              <a:t>Momentum</a:t>
            </a:r>
            <a:endParaRPr lang="en-US" altLang="zh-CN"/>
          </a:p>
          <a:p>
            <a:pPr lvl="2"/>
            <a:r>
              <a:rPr lang="zh-CN" altLang="en-US"/>
              <a:t>计算负梯度的“加权移动平均”作为参数的更新方向</a:t>
            </a:r>
            <a:endParaRPr lang="en-US" altLang="zh-CN"/>
          </a:p>
          <a:p>
            <a:pPr lvl="1"/>
            <a:r>
              <a:rPr lang="en-US" altLang="zh-CN"/>
              <a:t>Nesterov accelerated gradient</a:t>
            </a:r>
            <a:endParaRPr lang="en-US" altLang="zh-CN"/>
          </a:p>
          <a:p>
            <a:pPr lvl="1"/>
            <a:r>
              <a:rPr lang="zh-CN" altLang="en-US"/>
              <a:t>梯度截断</a:t>
            </a:r>
            <a:endParaRPr lang="zh-CN" altLang="en-US"/>
          </a:p>
        </p:txBody>
      </p:sp>
      <p:sp>
        <p:nvSpPr>
          <p:cNvPr id="4" name="矩形 3"/>
          <p:cNvSpPr/>
          <p:nvPr/>
        </p:nvSpPr>
        <p:spPr>
          <a:xfrm>
            <a:off x="4380865" y="989965"/>
            <a:ext cx="4655820" cy="645160"/>
          </a:xfrm>
          <a:prstGeom prst="rect">
            <a:avLst/>
          </a:prstGeom>
        </p:spPr>
        <p:txBody>
          <a:bodyPr wrap="square">
            <a:spAutoFit/>
          </a:bodyPr>
          <a:lstStyle/>
          <a:p>
            <a:r>
              <a:rPr lang="en-US" altLang="zh-CN" sz="1200" dirty="0"/>
              <a:t>Reference:</a:t>
            </a:r>
            <a:endParaRPr lang="en-US" altLang="zh-CN" sz="1200" dirty="0"/>
          </a:p>
          <a:p>
            <a:pPr marL="342900" indent="-342900">
              <a:buFont typeface="+mj-lt"/>
              <a:buAutoNum type="arabicPeriod"/>
            </a:pPr>
            <a:r>
              <a:rPr lang="en-US" altLang="zh-CN" sz="1200" dirty="0">
                <a:hlinkClick r:id="rId1"/>
              </a:rPr>
              <a:t>An overview of gradient descent optimization algorithms</a:t>
            </a:r>
            <a:endParaRPr lang="en-US" altLang="zh-CN" sz="1200" dirty="0">
              <a:hlinkClick r:id="rId2"/>
            </a:endParaRPr>
          </a:p>
          <a:p>
            <a:pPr marL="342900" indent="-342900">
              <a:buFont typeface="+mj-lt"/>
              <a:buAutoNum type="arabicPeriod"/>
            </a:pPr>
            <a:r>
              <a:rPr lang="en-US" altLang="zh-CN" sz="1200" dirty="0">
                <a:hlinkClick r:id="rId2"/>
              </a:rPr>
              <a:t>Optimizing the Gradient Descent</a:t>
            </a:r>
            <a:endParaRPr lang="en-US" altLang="zh-CN" sz="1200" dirty="0"/>
          </a:p>
        </p:txBody>
      </p:sp>
      <p:grpSp>
        <p:nvGrpSpPr>
          <p:cNvPr id="12" name="组合 11"/>
          <p:cNvGrpSpPr/>
          <p:nvPr/>
        </p:nvGrpSpPr>
        <p:grpSpPr>
          <a:xfrm>
            <a:off x="3731260" y="1807210"/>
            <a:ext cx="5105400" cy="2710180"/>
            <a:chOff x="5040" y="2864"/>
            <a:chExt cx="8040" cy="4268"/>
          </a:xfrm>
        </p:grpSpPr>
        <p:sp>
          <p:nvSpPr>
            <p:cNvPr id="5" name="矩形 4"/>
            <p:cNvSpPr/>
            <p:nvPr/>
          </p:nvSpPr>
          <p:spPr>
            <a:xfrm>
              <a:off x="9433" y="6400"/>
              <a:ext cx="3455" cy="531"/>
            </a:xfrm>
            <a:prstGeom prst="rect">
              <a:avLst/>
            </a:prstGeom>
          </p:spPr>
          <p:txBody>
            <a:bodyPr wrap="none">
              <a:spAutoFit/>
            </a:bodyPr>
            <a:lstStyle/>
            <a:p>
              <a:r>
                <a:rPr lang="en-US" altLang="zh-CN" sz="1600" dirty="0">
                  <a:solidFill>
                    <a:srgbClr val="FF0000"/>
                  </a:solidFill>
                </a:rPr>
                <a:t>Adam is better choice!</a:t>
              </a:r>
              <a:endParaRPr lang="en-US" altLang="zh-CN" sz="1600" dirty="0">
                <a:solidFill>
                  <a:srgbClr val="FF0000"/>
                </a:solidFill>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 y="4239"/>
              <a:ext cx="3526" cy="805"/>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3" y="6153"/>
              <a:ext cx="3420" cy="863"/>
            </a:xfrm>
            <a:prstGeom prst="rect">
              <a:avLst/>
            </a:prstGeom>
          </p:spPr>
        </p:pic>
        <p:sp>
          <p:nvSpPr>
            <p:cNvPr id="8" name="矩形 7"/>
            <p:cNvSpPr/>
            <p:nvPr/>
          </p:nvSpPr>
          <p:spPr>
            <a:xfrm>
              <a:off x="10128" y="5382"/>
              <a:ext cx="1276" cy="531"/>
            </a:xfrm>
            <a:prstGeom prst="rect">
              <a:avLst/>
            </a:prstGeom>
          </p:spPr>
          <p:txBody>
            <a:bodyPr wrap="square">
              <a:spAutoFit/>
            </a:bodyPr>
            <a:lstStyle/>
            <a:p>
              <a:pPr marL="0" lvl="1" latinLnBrk="0"/>
              <a:r>
                <a:rPr lang="en-US" altLang="zh-CN" sz="1600" dirty="0"/>
                <a:t>Adam</a:t>
              </a:r>
              <a:endParaRPr lang="en-US" altLang="zh-CN" sz="1600" dirty="0"/>
            </a:p>
          </p:txBody>
        </p:sp>
        <p:cxnSp>
          <p:nvCxnSpPr>
            <p:cNvPr id="10" name="直接箭头连接符 9"/>
            <p:cNvCxnSpPr>
              <a:stCxn id="6" idx="3"/>
            </p:cNvCxnSpPr>
            <p:nvPr/>
          </p:nvCxnSpPr>
          <p:spPr>
            <a:xfrm>
              <a:off x="8836" y="4642"/>
              <a:ext cx="1035" cy="88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8623" y="5913"/>
              <a:ext cx="1248" cy="6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10497" y="3524"/>
              <a:ext cx="1568" cy="531"/>
            </a:xfrm>
            <a:prstGeom prst="rect">
              <a:avLst/>
            </a:prstGeom>
          </p:spPr>
          <p:txBody>
            <a:bodyPr wrap="none">
              <a:spAutoFit/>
            </a:bodyPr>
            <a:lstStyle/>
            <a:p>
              <a:r>
                <a:rPr lang="zh-CN" altLang="en-US" sz="1600" dirty="0">
                  <a:solidFill>
                    <a:srgbClr val="FF0000"/>
                  </a:solidFill>
                </a:rPr>
                <a:t>梯度方向</a:t>
              </a:r>
              <a:endParaRPr lang="zh-CN" altLang="en-US" sz="1600" dirty="0">
                <a:solidFill>
                  <a:srgbClr val="FF0000"/>
                </a:solidFill>
              </a:endParaRPr>
            </a:p>
          </p:txBody>
        </p:sp>
        <p:sp>
          <p:nvSpPr>
            <p:cNvPr id="17" name="矩形 16"/>
            <p:cNvSpPr/>
            <p:nvPr/>
          </p:nvSpPr>
          <p:spPr>
            <a:xfrm>
              <a:off x="8017" y="3487"/>
              <a:ext cx="2208" cy="531"/>
            </a:xfrm>
            <a:prstGeom prst="rect">
              <a:avLst/>
            </a:prstGeom>
          </p:spPr>
          <p:txBody>
            <a:bodyPr wrap="none">
              <a:spAutoFit/>
            </a:bodyPr>
            <a:lstStyle/>
            <a:p>
              <a:r>
                <a:rPr lang="zh-CN" altLang="en-US" sz="1600" dirty="0">
                  <a:solidFill>
                    <a:srgbClr val="FF0000"/>
                  </a:solidFill>
                </a:rPr>
                <a:t>实际更新方向</a:t>
              </a:r>
              <a:endParaRPr lang="zh-CN" altLang="en-US" sz="1600" dirty="0">
                <a:solidFill>
                  <a:srgbClr val="FF0000"/>
                </a:solidFill>
              </a:endParaRPr>
            </a:p>
          </p:txBody>
        </p:sp>
        <p:pic>
          <p:nvPicPr>
            <p:cNvPr id="18" name="图片 17"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36" y="2864"/>
              <a:ext cx="2115" cy="668"/>
            </a:xfrm>
            <a:prstGeom prst="rect">
              <a:avLst/>
            </a:prstGeom>
          </p:spPr>
        </p:pic>
        <p:sp>
          <p:nvSpPr>
            <p:cNvPr id="9" name="圆角矩形 8"/>
            <p:cNvSpPr/>
            <p:nvPr/>
          </p:nvSpPr>
          <p:spPr>
            <a:xfrm>
              <a:off x="5040" y="2880"/>
              <a:ext cx="8040" cy="4252"/>
            </a:xfrm>
            <a:prstGeom prst="roundRect">
              <a:avLst>
                <a:gd name="adj" fmla="val 8289"/>
              </a:avLst>
            </a:prstGeom>
            <a:ln>
              <a:solidFill>
                <a:srgbClr val="FF0000"/>
              </a:solidFill>
            </a:ln>
          </p:spPr>
          <p:txBody>
            <a:bodyPr wrap="square">
              <a:spAutoFit/>
            </a:bodyPr>
            <a:p>
              <a:endParaRPr lang="zh-CN" altLang="en-US" sz="2400" dirty="0"/>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学习率衰减</a:t>
            </a:r>
            <a:r>
              <a:rPr lang="en-US" altLang="zh-CN" dirty="0"/>
              <a:t> </a:t>
            </a:r>
            <a:endParaRPr lang="zh-CN" altLang="en-US" dirty="0"/>
          </a:p>
        </p:txBody>
      </p:sp>
      <p:pic>
        <p:nvPicPr>
          <p:cNvPr id="5" name="Picture 2" descr="å±å¹å¿«ç§ 2018-07-13 ä¸å10.48.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2575" y="1268095"/>
            <a:ext cx="6039485" cy="4876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学习率衰减</a:t>
            </a:r>
            <a:endParaRPr lang="zh-CN" altLang="en-US" dirty="0"/>
          </a:p>
        </p:txBody>
      </p:sp>
      <p:sp>
        <p:nvSpPr>
          <p:cNvPr id="4" name="矩形 3"/>
          <p:cNvSpPr/>
          <p:nvPr/>
        </p:nvSpPr>
        <p:spPr>
          <a:xfrm>
            <a:off x="902971" y="5193030"/>
            <a:ext cx="2976880" cy="398780"/>
          </a:xfrm>
          <a:prstGeom prst="rect">
            <a:avLst/>
          </a:prstGeom>
        </p:spPr>
        <p:txBody>
          <a:bodyPr wrap="none">
            <a:spAutoFit/>
          </a:bodyPr>
          <a:lstStyle/>
          <a:p>
            <a:r>
              <a:rPr lang="zh-CN" altLang="en-US" sz="2000" dirty="0">
                <a:latin typeface="幼圆" panose="02010509060101010101" charset="-122"/>
                <a:ea typeface="幼圆" panose="02010509060101010101" charset="-122"/>
                <a:cs typeface="幼圆" panose="02010509060101010101" charset="-122"/>
              </a:rPr>
              <a:t>梯级衰减（</a:t>
            </a:r>
            <a:r>
              <a:rPr lang="en-US" altLang="zh-CN" sz="2000" dirty="0">
                <a:latin typeface="幼圆" panose="02010509060101010101" charset="-122"/>
                <a:ea typeface="幼圆" panose="02010509060101010101" charset="-122"/>
                <a:cs typeface="幼圆" panose="02010509060101010101" charset="-122"/>
              </a:rPr>
              <a:t>step decay</a:t>
            </a:r>
            <a:r>
              <a:rPr lang="zh-CN" altLang="en-US" sz="2000" dirty="0">
                <a:latin typeface="幼圆" panose="02010509060101010101" charset="-122"/>
                <a:ea typeface="幼圆" panose="02010509060101010101" charset="-122"/>
                <a:cs typeface="幼圆" panose="02010509060101010101" charset="-122"/>
              </a:rPr>
              <a:t>）</a:t>
            </a:r>
            <a:endParaRPr lang="zh-CN" altLang="en-US" sz="2000" dirty="0">
              <a:latin typeface="幼圆" panose="02010509060101010101" charset="-122"/>
              <a:ea typeface="幼圆" panose="02010509060101010101" charset="-122"/>
              <a:cs typeface="幼圆" panose="02010509060101010101" charset="-122"/>
            </a:endParaRPr>
          </a:p>
        </p:txBody>
      </p:sp>
      <p:grpSp>
        <p:nvGrpSpPr>
          <p:cNvPr id="7" name="组合 6"/>
          <p:cNvGrpSpPr/>
          <p:nvPr/>
        </p:nvGrpSpPr>
        <p:grpSpPr>
          <a:xfrm>
            <a:off x="32160" y="1551709"/>
            <a:ext cx="9055532" cy="3557723"/>
            <a:chOff x="2961" y="4266"/>
            <a:chExt cx="7742" cy="3042"/>
          </a:xfrm>
        </p:grpSpPr>
        <p:pic>
          <p:nvPicPr>
            <p:cNvPr id="3074" name="Picture 2" descr="Decreasing learning rate by step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1" y="4266"/>
              <a:ext cx="4033" cy="30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inearly decrease learning r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 y="4480"/>
              <a:ext cx="3709" cy="282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矩形 4"/>
          <p:cNvSpPr/>
          <p:nvPr/>
        </p:nvSpPr>
        <p:spPr>
          <a:xfrm>
            <a:off x="5317491" y="5193181"/>
            <a:ext cx="3201670" cy="398780"/>
          </a:xfrm>
          <a:prstGeom prst="rect">
            <a:avLst/>
          </a:prstGeom>
        </p:spPr>
        <p:txBody>
          <a:bodyPr wrap="none">
            <a:spAutoFit/>
          </a:bodyPr>
          <a:lstStyle/>
          <a:p>
            <a:r>
              <a:rPr lang="zh-CN" altLang="en-US" sz="2000" dirty="0">
                <a:latin typeface="幼圆" panose="02010509060101010101" charset="-122"/>
                <a:ea typeface="幼圆" panose="02010509060101010101" charset="-122"/>
                <a:cs typeface="幼圆" panose="02010509060101010101" charset="-122"/>
              </a:rPr>
              <a:t>线性衰减（</a:t>
            </a:r>
            <a:r>
              <a:rPr lang="en-US" altLang="zh-CN" sz="2000" dirty="0">
                <a:latin typeface="幼圆" panose="02010509060101010101" charset="-122"/>
                <a:ea typeface="幼圆" panose="02010509060101010101" charset="-122"/>
                <a:cs typeface="幼圆" panose="02010509060101010101" charset="-122"/>
              </a:rPr>
              <a:t>Linear Decay</a:t>
            </a:r>
            <a:r>
              <a:rPr lang="zh-CN" altLang="en-US" sz="2000" dirty="0">
                <a:latin typeface="幼圆" panose="02010509060101010101" charset="-122"/>
                <a:ea typeface="幼圆" panose="02010509060101010101" charset="-122"/>
                <a:cs typeface="幼圆" panose="02010509060101010101" charset="-122"/>
              </a:rPr>
              <a:t>）</a:t>
            </a:r>
            <a:endParaRPr lang="zh-CN" altLang="en-US" sz="2000" dirty="0">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学习率衰减</a:t>
            </a:r>
            <a:endParaRPr lang="zh-CN" altLang="en-US" dirty="0"/>
          </a:p>
        </p:txBody>
      </p:sp>
      <p:grpSp>
        <p:nvGrpSpPr>
          <p:cNvPr id="12" name="组合 11"/>
          <p:cNvGrpSpPr/>
          <p:nvPr/>
        </p:nvGrpSpPr>
        <p:grpSpPr>
          <a:xfrm>
            <a:off x="921385" y="1110615"/>
            <a:ext cx="7785100" cy="5278120"/>
            <a:chOff x="1451" y="1749"/>
            <a:chExt cx="12260" cy="8312"/>
          </a:xfrm>
        </p:grpSpPr>
        <p:pic>
          <p:nvPicPr>
            <p:cNvPr id="3" name="图片 2"/>
            <p:cNvPicPr>
              <a:picLocks noChangeAspect="1"/>
            </p:cNvPicPr>
            <p:nvPr/>
          </p:nvPicPr>
          <p:blipFill>
            <a:blip r:embed="rId1"/>
            <a:stretch>
              <a:fillRect/>
            </a:stretch>
          </p:blipFill>
          <p:spPr>
            <a:xfrm>
              <a:off x="1451" y="1749"/>
              <a:ext cx="9073" cy="8313"/>
            </a:xfrm>
            <a:prstGeom prst="rect">
              <a:avLst/>
            </a:prstGeom>
          </p:spPr>
        </p:pic>
        <p:grpSp>
          <p:nvGrpSpPr>
            <p:cNvPr id="8" name="组合 7"/>
            <p:cNvGrpSpPr/>
            <p:nvPr/>
          </p:nvGrpSpPr>
          <p:grpSpPr>
            <a:xfrm>
              <a:off x="10147" y="2074"/>
              <a:ext cx="3564" cy="2899"/>
              <a:chOff x="10798" y="2060"/>
              <a:chExt cx="3564" cy="2899"/>
            </a:xfrm>
          </p:grpSpPr>
          <p:pic>
            <p:nvPicPr>
              <p:cNvPr id="4" name="图片 3"/>
              <p:cNvPicPr>
                <a:picLocks noChangeAspect="1"/>
              </p:cNvPicPr>
              <p:nvPr/>
            </p:nvPicPr>
            <p:blipFill>
              <a:blip r:embed="rId2"/>
              <a:srcRect l="6485"/>
              <a:stretch>
                <a:fillRect/>
              </a:stretch>
            </p:blipFill>
            <p:spPr>
              <a:xfrm>
                <a:off x="10942" y="2060"/>
                <a:ext cx="3288" cy="1080"/>
              </a:xfrm>
              <a:prstGeom prst="rect">
                <a:avLst/>
              </a:prstGeom>
            </p:spPr>
          </p:pic>
          <p:pic>
            <p:nvPicPr>
              <p:cNvPr id="6" name="图片 5"/>
              <p:cNvPicPr>
                <a:picLocks noChangeAspect="1"/>
              </p:cNvPicPr>
              <p:nvPr/>
            </p:nvPicPr>
            <p:blipFill>
              <a:blip r:embed="rId3"/>
              <a:stretch>
                <a:fillRect/>
              </a:stretch>
            </p:blipFill>
            <p:spPr>
              <a:xfrm>
                <a:off x="10798" y="3348"/>
                <a:ext cx="2088" cy="732"/>
              </a:xfrm>
              <a:prstGeom prst="rect">
                <a:avLst/>
              </a:prstGeom>
            </p:spPr>
          </p:pic>
          <p:pic>
            <p:nvPicPr>
              <p:cNvPr id="7" name="图片 6"/>
              <p:cNvPicPr>
                <a:picLocks noChangeAspect="1"/>
              </p:cNvPicPr>
              <p:nvPr/>
            </p:nvPicPr>
            <p:blipFill>
              <a:blip r:embed="rId4"/>
              <a:stretch>
                <a:fillRect/>
              </a:stretch>
            </p:blipFill>
            <p:spPr>
              <a:xfrm>
                <a:off x="10942" y="4287"/>
                <a:ext cx="3420" cy="672"/>
              </a:xfrm>
              <a:prstGeom prst="rect">
                <a:avLst/>
              </a:prstGeom>
            </p:spPr>
          </p:pic>
        </p:grpSp>
        <p:sp>
          <p:nvSpPr>
            <p:cNvPr id="9" name="任意多边形 8"/>
            <p:cNvSpPr/>
            <p:nvPr/>
          </p:nvSpPr>
          <p:spPr>
            <a:xfrm>
              <a:off x="9404" y="4094"/>
              <a:ext cx="850" cy="454"/>
            </a:xfrm>
            <a:custGeom>
              <a:avLst/>
              <a:gdLst>
                <a:gd name="connisteX0" fmla="*/ 0 w 499745"/>
                <a:gd name="connsiteY0" fmla="*/ 0 h 280670"/>
                <a:gd name="connisteX1" fmla="*/ 315595 w 499745"/>
                <a:gd name="connsiteY1" fmla="*/ 227965 h 280670"/>
                <a:gd name="connisteX2" fmla="*/ 499745 w 499745"/>
                <a:gd name="connsiteY2" fmla="*/ 280670 h 280670"/>
              </a:gdLst>
              <a:ahLst/>
              <a:cxnLst>
                <a:cxn ang="0">
                  <a:pos x="connisteX0" y="connsiteY0"/>
                </a:cxn>
                <a:cxn ang="0">
                  <a:pos x="connisteX1" y="connsiteY1"/>
                </a:cxn>
                <a:cxn ang="0">
                  <a:pos x="connisteX2" y="connsiteY2"/>
                </a:cxn>
              </a:cxnLst>
              <a:rect l="l" t="t" r="r" b="b"/>
              <a:pathLst>
                <a:path w="499745" h="280670">
                  <a:moveTo>
                    <a:pt x="0" y="0"/>
                  </a:moveTo>
                  <a:cubicBezTo>
                    <a:pt x="59690" y="44450"/>
                    <a:pt x="215900" y="172085"/>
                    <a:pt x="315595" y="227965"/>
                  </a:cubicBezTo>
                  <a:lnTo>
                    <a:pt x="499745" y="280670"/>
                  </a:lnTo>
                </a:path>
              </a:pathLst>
            </a:custGeom>
            <a:noFill/>
            <a:ln>
              <a:solidFill>
                <a:srgbClr val="0070C0"/>
              </a:solidFill>
              <a:headEnd type="none"/>
              <a:tailEnd type="arrow" w="med" len="med"/>
            </a:ln>
          </p:spPr>
          <p:txBody>
            <a:bodyPr wrap="square">
              <a:spAutoFit/>
            </a:bodyPr>
            <a:p>
              <a:endParaRPr lang="zh-CN" altLang="en-US" sz="2400" dirty="0"/>
            </a:p>
          </p:txBody>
        </p:sp>
        <p:sp>
          <p:nvSpPr>
            <p:cNvPr id="10" name="任意多边形 9"/>
            <p:cNvSpPr/>
            <p:nvPr/>
          </p:nvSpPr>
          <p:spPr>
            <a:xfrm>
              <a:off x="9404" y="3272"/>
              <a:ext cx="850" cy="454"/>
            </a:xfrm>
            <a:custGeom>
              <a:avLst/>
              <a:gdLst>
                <a:gd name="connisteX0" fmla="*/ 0 w 499745"/>
                <a:gd name="connsiteY0" fmla="*/ 0 h 280670"/>
                <a:gd name="connisteX1" fmla="*/ 315595 w 499745"/>
                <a:gd name="connsiteY1" fmla="*/ 227965 h 280670"/>
                <a:gd name="connisteX2" fmla="*/ 499745 w 499745"/>
                <a:gd name="connsiteY2" fmla="*/ 280670 h 280670"/>
              </a:gdLst>
              <a:ahLst/>
              <a:cxnLst>
                <a:cxn ang="0">
                  <a:pos x="connisteX0" y="connsiteY0"/>
                </a:cxn>
                <a:cxn ang="0">
                  <a:pos x="connisteX1" y="connsiteY1"/>
                </a:cxn>
                <a:cxn ang="0">
                  <a:pos x="connisteX2" y="connsiteY2"/>
                </a:cxn>
              </a:cxnLst>
              <a:rect l="l" t="t" r="r" b="b"/>
              <a:pathLst>
                <a:path w="499745" h="280670">
                  <a:moveTo>
                    <a:pt x="0" y="0"/>
                  </a:moveTo>
                  <a:cubicBezTo>
                    <a:pt x="59690" y="44450"/>
                    <a:pt x="215900" y="172085"/>
                    <a:pt x="315595" y="227965"/>
                  </a:cubicBezTo>
                  <a:lnTo>
                    <a:pt x="499745" y="280670"/>
                  </a:lnTo>
                </a:path>
              </a:pathLst>
            </a:custGeom>
            <a:noFill/>
            <a:ln>
              <a:solidFill>
                <a:srgbClr val="0070C0"/>
              </a:solidFill>
              <a:headEnd type="none"/>
              <a:tailEnd type="arrow" w="med" len="med"/>
            </a:ln>
          </p:spPr>
          <p:txBody>
            <a:bodyPr wrap="square">
              <a:spAutoFit/>
            </a:bodyPr>
            <a:p>
              <a:endParaRPr lang="zh-CN" altLang="en-US" sz="2400" dirty="0"/>
            </a:p>
          </p:txBody>
        </p:sp>
        <p:sp>
          <p:nvSpPr>
            <p:cNvPr id="11" name="任意多边形 10"/>
            <p:cNvSpPr/>
            <p:nvPr/>
          </p:nvSpPr>
          <p:spPr>
            <a:xfrm flipV="1">
              <a:off x="9404" y="2500"/>
              <a:ext cx="850" cy="454"/>
            </a:xfrm>
            <a:custGeom>
              <a:avLst/>
              <a:gdLst>
                <a:gd name="connisteX0" fmla="*/ 0 w 499745"/>
                <a:gd name="connsiteY0" fmla="*/ 0 h 280670"/>
                <a:gd name="connisteX1" fmla="*/ 315595 w 499745"/>
                <a:gd name="connsiteY1" fmla="*/ 227965 h 280670"/>
                <a:gd name="connisteX2" fmla="*/ 499745 w 499745"/>
                <a:gd name="connsiteY2" fmla="*/ 280670 h 280670"/>
              </a:gdLst>
              <a:ahLst/>
              <a:cxnLst>
                <a:cxn ang="0">
                  <a:pos x="connisteX0" y="connsiteY0"/>
                </a:cxn>
                <a:cxn ang="0">
                  <a:pos x="connisteX1" y="connsiteY1"/>
                </a:cxn>
                <a:cxn ang="0">
                  <a:pos x="connisteX2" y="connsiteY2"/>
                </a:cxn>
              </a:cxnLst>
              <a:rect l="l" t="t" r="r" b="b"/>
              <a:pathLst>
                <a:path w="499745" h="280670">
                  <a:moveTo>
                    <a:pt x="0" y="0"/>
                  </a:moveTo>
                  <a:cubicBezTo>
                    <a:pt x="59690" y="44450"/>
                    <a:pt x="215900" y="172085"/>
                    <a:pt x="315595" y="227965"/>
                  </a:cubicBezTo>
                  <a:lnTo>
                    <a:pt x="499745" y="280670"/>
                  </a:lnTo>
                </a:path>
              </a:pathLst>
            </a:custGeom>
            <a:noFill/>
            <a:ln>
              <a:solidFill>
                <a:srgbClr val="0070C0"/>
              </a:solidFill>
              <a:headEnd type="none"/>
              <a:tailEnd type="arrow" w="med" len="med"/>
            </a:ln>
          </p:spPr>
          <p:txBody>
            <a:bodyPr wrap="square">
              <a:spAutoFit/>
            </a:bodyPr>
            <a:p>
              <a:endParaRPr lang="zh-CN" altLang="en-US" sz="2400"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85" y="152400"/>
            <a:ext cx="8928100" cy="711200"/>
          </a:xfrm>
        </p:spPr>
        <p:txBody>
          <a:bodyPr/>
          <a:lstStyle/>
          <a:p>
            <a:r>
              <a:rPr lang="zh-CN" altLang="en-US" dirty="0"/>
              <a:t>周期性学习率调整 </a:t>
            </a:r>
            <a:r>
              <a:rPr lang="en-US" altLang="zh-CN" dirty="0"/>
              <a:t>Cyclical Learning Rates</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355" y="1496695"/>
            <a:ext cx="8797925" cy="431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Cyclical Learning Rates</a:t>
            </a:r>
            <a:endParaRPr lang="zh-CN" altLang="en-US" dirty="0"/>
          </a:p>
        </p:txBody>
      </p:sp>
      <p:pic>
        <p:nvPicPr>
          <p:cNvPr id="3" name="Picture 4" descr="https://cdn-images-1.medium.com/max/1750/1*qSGuuniIg_uuyzoP0x0d0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695" y="1726565"/>
            <a:ext cx="8936355" cy="3788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梯度方向优化</a:t>
            </a:r>
            <a:endParaRPr lang="zh-CN" altLang="en-US" dirty="0"/>
          </a:p>
        </p:txBody>
      </p:sp>
      <p:sp>
        <p:nvSpPr>
          <p:cNvPr id="3" name="内容占位符 2"/>
          <p:cNvSpPr>
            <a:spLocks noGrp="1"/>
          </p:cNvSpPr>
          <p:nvPr>
            <p:ph sz="quarter" idx="1"/>
          </p:nvPr>
        </p:nvSpPr>
        <p:spPr/>
        <p:txBody>
          <a:bodyPr/>
          <a:lstStyle/>
          <a:p>
            <a:r>
              <a:rPr lang="zh-CN" altLang="en-US"/>
              <a:t>动量法（</a:t>
            </a:r>
            <a:r>
              <a:rPr lang="en-US" altLang="zh-CN"/>
              <a:t>Momentum Method</a:t>
            </a:r>
            <a:r>
              <a:rPr lang="zh-CN" altLang="en-US"/>
              <a:t>）</a:t>
            </a:r>
            <a:endParaRPr lang="en-US" altLang="zh-CN"/>
          </a:p>
          <a:p>
            <a:pPr lvl="1"/>
            <a:r>
              <a:rPr lang="zh-CN" altLang="en-US"/>
              <a:t>用之前积累动量来替代真正的梯度。每次迭代的梯度可以看作是加速度。</a:t>
            </a:r>
            <a:endParaRPr lang="zh-CN" altLang="en-US" dirty="0"/>
          </a:p>
        </p:txBody>
      </p:sp>
      <p:grpSp>
        <p:nvGrpSpPr>
          <p:cNvPr id="4" name="组合 3"/>
          <p:cNvGrpSpPr/>
          <p:nvPr/>
        </p:nvGrpSpPr>
        <p:grpSpPr>
          <a:xfrm>
            <a:off x="2088515" y="2239645"/>
            <a:ext cx="6525895" cy="4112895"/>
            <a:chOff x="3330" y="4402"/>
            <a:chExt cx="6750" cy="4254"/>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30" y="4402"/>
              <a:ext cx="6750" cy="1458"/>
            </a:xfrm>
            <a:prstGeom prst="rect">
              <a:avLst/>
            </a:prstGeom>
          </p:spPr>
        </p:pic>
        <p:pic>
          <p:nvPicPr>
            <p:cNvPr id="5122" name="Picture 2" descr="https://qph.fs.quoracdn.net/main-qimg-a6be3a9474a5df3012a71e4de21c06c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 y="5892"/>
              <a:ext cx="5175" cy="276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矩形 5"/>
          <p:cNvSpPr/>
          <p:nvPr/>
        </p:nvSpPr>
        <p:spPr>
          <a:xfrm>
            <a:off x="107691" y="6194426"/>
            <a:ext cx="5577453" cy="229870"/>
          </a:xfrm>
          <a:prstGeom prst="rect">
            <a:avLst/>
          </a:prstGeom>
        </p:spPr>
        <p:txBody>
          <a:bodyPr wrap="square">
            <a:spAutoFit/>
          </a:bodyPr>
          <a:lstStyle/>
          <a:p>
            <a:r>
              <a:rPr lang="en-US" altLang="zh-CN" sz="900" dirty="0">
                <a:hlinkClick r:id="rId3"/>
              </a:rPr>
              <a:t>https://www.quora.com/What-exactly-is-momentum-in-machine-learning</a:t>
            </a:r>
            <a:endParaRPr lang="zh-CN" alt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梯度方向优化</a:t>
            </a:r>
            <a:endParaRPr lang="zh-CN" altLang="en-US" dirty="0"/>
          </a:p>
        </p:txBody>
      </p:sp>
      <p:sp>
        <p:nvSpPr>
          <p:cNvPr id="4" name="内容占位符 3"/>
          <p:cNvSpPr>
            <a:spLocks noGrp="1"/>
          </p:cNvSpPr>
          <p:nvPr>
            <p:ph sz="quarter" idx="1"/>
          </p:nvPr>
        </p:nvSpPr>
        <p:spPr/>
        <p:txBody>
          <a:bodyPr/>
          <a:lstStyle/>
          <a:p>
            <a:r>
              <a:rPr lang="en-US" altLang="zh-CN" dirty="0" err="1"/>
              <a:t>Nesterov</a:t>
            </a:r>
            <a:r>
              <a:rPr lang="zh-CN" altLang="en-US" dirty="0"/>
              <a:t>加速梯度（Nesterov Accelerated Gradient，NAG）</a:t>
            </a:r>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74240" y="1737360"/>
            <a:ext cx="4794250" cy="546100"/>
          </a:xfrm>
          <a:prstGeom prst="rect">
            <a:avLst/>
          </a:prstGeom>
        </p:spPr>
      </p:pic>
      <p:pic>
        <p:nvPicPr>
          <p:cNvPr id="2" name="图片 1"/>
          <p:cNvPicPr>
            <a:picLocks noChangeAspect="1"/>
          </p:cNvPicPr>
          <p:nvPr/>
        </p:nvPicPr>
        <p:blipFill>
          <a:blip r:embed="rId2"/>
          <a:stretch>
            <a:fillRect/>
          </a:stretch>
        </p:blipFill>
        <p:spPr>
          <a:xfrm>
            <a:off x="814705" y="2442210"/>
            <a:ext cx="7515225" cy="39109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梯度方向优化</a:t>
            </a:r>
            <a:r>
              <a:rPr lang="en-US" altLang="zh-CN" dirty="0"/>
              <a:t>+</a:t>
            </a:r>
            <a:r>
              <a:rPr lang="zh-CN" altLang="en-US" dirty="0"/>
              <a:t>自适应学习率</a:t>
            </a:r>
            <a:endParaRPr lang="zh-CN" altLang="en-US" dirty="0"/>
          </a:p>
        </p:txBody>
      </p:sp>
      <p:sp>
        <p:nvSpPr>
          <p:cNvPr id="3" name="内容占位符 2"/>
          <p:cNvSpPr>
            <a:spLocks noGrp="1"/>
          </p:cNvSpPr>
          <p:nvPr>
            <p:ph sz="quarter" idx="1"/>
          </p:nvPr>
        </p:nvSpPr>
        <p:spPr/>
        <p:txBody>
          <a:bodyPr/>
          <a:lstStyle/>
          <a:p>
            <a:r>
              <a:rPr lang="en-US" altLang="zh-CN" dirty="0"/>
              <a:t>Adam</a:t>
            </a:r>
            <a:r>
              <a:rPr lang="zh-CN" altLang="en-US" dirty="0"/>
              <a:t>算法≈动量法</a:t>
            </a:r>
            <a:r>
              <a:rPr lang="en-US" altLang="zh-CN" dirty="0"/>
              <a:t>+</a:t>
            </a:r>
            <a:r>
              <a:rPr lang="en-US" altLang="zh-CN" dirty="0" err="1"/>
              <a:t>RMSprop</a:t>
            </a:r>
            <a:endParaRPr lang="en-US" altLang="zh-CN" dirty="0"/>
          </a:p>
          <a:p>
            <a:pPr lvl="1"/>
            <a:r>
              <a:rPr lang="zh-CN" altLang="en-US" dirty="0"/>
              <a:t>先计算两个移动平均</a:t>
            </a:r>
            <a:endParaRPr lang="en-US" altLang="zh-CN" dirty="0"/>
          </a:p>
          <a:p>
            <a:pPr lvl="1"/>
            <a:endParaRPr lang="en-US" altLang="zh-CN" dirty="0"/>
          </a:p>
          <a:p>
            <a:pPr lvl="1"/>
            <a:endParaRPr lang="en-US" altLang="zh-CN" dirty="0"/>
          </a:p>
          <a:p>
            <a:pPr lvl="1"/>
            <a:endParaRPr lang="en-US" altLang="zh-CN" dirty="0"/>
          </a:p>
          <a:p>
            <a:pPr lvl="1"/>
            <a:r>
              <a:rPr lang="zh-CN" altLang="en-US" dirty="0"/>
              <a:t>偏差修正</a:t>
            </a:r>
            <a:endParaRPr lang="en-US" altLang="zh-CN" dirty="0"/>
          </a:p>
          <a:p>
            <a:pPr lvl="1"/>
            <a:endParaRPr lang="en-US" altLang="zh-CN" dirty="0"/>
          </a:p>
          <a:p>
            <a:pPr lvl="1"/>
            <a:endParaRPr lang="en-US" altLang="zh-CN" dirty="0"/>
          </a:p>
          <a:p>
            <a:pPr lvl="1"/>
            <a:endParaRPr lang="en-US" altLang="zh-CN" dirty="0"/>
          </a:p>
          <a:p>
            <a:pPr lvl="1"/>
            <a:r>
              <a:rPr lang="zh-CN" altLang="en-US" dirty="0"/>
              <a:t>更新</a:t>
            </a:r>
            <a:endParaRPr lang="en-US" altLang="zh-CN" dirty="0"/>
          </a:p>
          <a:p>
            <a:pPr lvl="1"/>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58390" y="2133600"/>
            <a:ext cx="4426585" cy="118872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305" y="4017645"/>
            <a:ext cx="2032000" cy="160655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305" y="5624195"/>
            <a:ext cx="2482850" cy="728980"/>
          </a:xfrm>
          <a:prstGeom prst="rect">
            <a:avLst/>
          </a:prstGeom>
        </p:spPr>
      </p:pic>
      <p:pic>
        <p:nvPicPr>
          <p:cNvPr id="15" name="图片 14"/>
          <p:cNvPicPr>
            <a:picLocks noChangeAspect="1"/>
          </p:cNvPicPr>
          <p:nvPr/>
        </p:nvPicPr>
        <p:blipFill>
          <a:blip r:embed="rId4"/>
          <a:stretch>
            <a:fillRect/>
          </a:stretch>
        </p:blipFill>
        <p:spPr>
          <a:xfrm>
            <a:off x="3915410" y="3500120"/>
            <a:ext cx="5120640" cy="27203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1"/>
          <a:srcRect/>
          <a:stretch>
            <a:fillRect/>
          </a:stretch>
        </p:blipFill>
        <p:spPr bwMode="auto">
          <a:xfrm flipH="1">
            <a:off x="2045494" y="2976563"/>
            <a:ext cx="5053013" cy="2526506"/>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机器学习的矛与盾</a:t>
            </a:r>
            <a:endParaRPr lang="zh-CN" altLang="en-US" dirty="0"/>
          </a:p>
        </p:txBody>
      </p:sp>
      <p:sp>
        <p:nvSpPr>
          <p:cNvPr id="5" name="矩形 4"/>
          <p:cNvSpPr/>
          <p:nvPr/>
        </p:nvSpPr>
        <p:spPr>
          <a:xfrm>
            <a:off x="4800600" y="2057401"/>
            <a:ext cx="1325880" cy="553085"/>
          </a:xfrm>
          <a:prstGeom prst="rect">
            <a:avLst/>
          </a:prstGeom>
        </p:spPr>
        <p:txBody>
          <a:bodyPr wrap="none">
            <a:spAutoFit/>
          </a:bodyPr>
          <a:lstStyle/>
          <a:p>
            <a:r>
              <a:rPr lang="zh-CN" altLang="en-US" sz="3000" dirty="0"/>
              <a:t>正则化</a:t>
            </a:r>
            <a:endParaRPr lang="zh-CN" altLang="en-US" sz="3000" dirty="0"/>
          </a:p>
        </p:txBody>
      </p:sp>
      <p:sp>
        <p:nvSpPr>
          <p:cNvPr id="9" name="矩形 8"/>
          <p:cNvSpPr/>
          <p:nvPr/>
        </p:nvSpPr>
        <p:spPr>
          <a:xfrm>
            <a:off x="3028950" y="2057400"/>
            <a:ext cx="944880" cy="553085"/>
          </a:xfrm>
          <a:prstGeom prst="rect">
            <a:avLst/>
          </a:prstGeom>
        </p:spPr>
        <p:txBody>
          <a:bodyPr wrap="none">
            <a:spAutoFit/>
          </a:bodyPr>
          <a:lstStyle/>
          <a:p>
            <a:r>
              <a:rPr lang="zh-CN" altLang="en-US" sz="3000" dirty="0"/>
              <a:t>优化</a:t>
            </a:r>
            <a:endParaRPr lang="zh-CN" altLang="en-US" sz="3000" dirty="0"/>
          </a:p>
        </p:txBody>
      </p:sp>
      <p:sp>
        <p:nvSpPr>
          <p:cNvPr id="6" name="矩形 5"/>
          <p:cNvSpPr/>
          <p:nvPr/>
        </p:nvSpPr>
        <p:spPr>
          <a:xfrm>
            <a:off x="4656329" y="2461082"/>
            <a:ext cx="1783080" cy="368300"/>
          </a:xfrm>
          <a:prstGeom prst="rect">
            <a:avLst/>
          </a:prstGeom>
        </p:spPr>
        <p:txBody>
          <a:bodyPr wrap="none">
            <a:spAutoFit/>
          </a:bodyPr>
          <a:lstStyle/>
          <a:p>
            <a:r>
              <a:rPr lang="zh-CN" altLang="en-US" sz="1800" dirty="0"/>
              <a:t>降低模型复杂度</a:t>
            </a:r>
            <a:endParaRPr lang="en-US" altLang="zh-CN" sz="1800" dirty="0"/>
          </a:p>
        </p:txBody>
      </p:sp>
      <p:sp>
        <p:nvSpPr>
          <p:cNvPr id="11" name="矩形 10"/>
          <p:cNvSpPr/>
          <p:nvPr/>
        </p:nvSpPr>
        <p:spPr>
          <a:xfrm>
            <a:off x="2869297" y="2461082"/>
            <a:ext cx="1554480" cy="368300"/>
          </a:xfrm>
          <a:prstGeom prst="rect">
            <a:avLst/>
          </a:prstGeom>
        </p:spPr>
        <p:txBody>
          <a:bodyPr wrap="none">
            <a:spAutoFit/>
          </a:bodyPr>
          <a:lstStyle/>
          <a:p>
            <a:r>
              <a:rPr lang="zh-CN" altLang="en-US" sz="1800" dirty="0"/>
              <a:t>经验风险最小</a:t>
            </a:r>
            <a:endParaRPr lang="en-US" altLang="zh-CN" sz="1800" dirty="0"/>
          </a:p>
        </p:txBody>
      </p:sp>
      <p:cxnSp>
        <p:nvCxnSpPr>
          <p:cNvPr id="4" name="直接连接符 3"/>
          <p:cNvCxnSpPr/>
          <p:nvPr/>
        </p:nvCxnSpPr>
        <p:spPr>
          <a:xfrm>
            <a:off x="231775" y="1889125"/>
            <a:ext cx="1543050"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矩形 7"/>
          <p:cNvSpPr/>
          <p:nvPr/>
        </p:nvSpPr>
        <p:spPr>
          <a:xfrm>
            <a:off x="231775" y="1246620"/>
            <a:ext cx="1736151" cy="506730"/>
          </a:xfrm>
          <a:prstGeom prst="rect">
            <a:avLst/>
          </a:prstGeom>
        </p:spPr>
        <p:txBody>
          <a:bodyPr wrap="square">
            <a:spAutoFit/>
          </a:bodyPr>
          <a:lstStyle/>
          <a:p>
            <a:r>
              <a:rPr lang="zh-CN" altLang="en-US" sz="2700" dirty="0">
                <a:solidFill>
                  <a:schemeClr val="tx2"/>
                </a:solidFill>
                <a:latin typeface="微软雅黑" panose="020B0503020204020204" pitchFamily="34" charset="-122"/>
                <a:ea typeface="微软雅黑" panose="020B0503020204020204" pitchFamily="34" charset="-122"/>
                <a:cs typeface="+mj-cs"/>
              </a:rPr>
              <a:t>深度学习</a:t>
            </a:r>
            <a:endParaRPr lang="zh-CN" altLang="en-US" sz="2700" dirty="0">
              <a:solidFill>
                <a:schemeClr val="tx2"/>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endParaRPr lang="zh-CN" altLang="en-US" dirty="0"/>
          </a:p>
        </p:txBody>
      </p:sp>
      <p:pic>
        <p:nvPicPr>
          <p:cNvPr id="1026" name="Picture 2" descr="https://cdn-images-1.medium.com/max/720/1*SjtKOauOXFVjWRR7iCtHiA.gif"/>
          <p:cNvPicPr>
            <a:picLocks noChangeAspect="1" noChangeArrowheads="1" noCrop="1"/>
          </p:cNvPicPr>
          <p:nvPr/>
        </p:nvPicPr>
        <p:blipFill>
          <a:blip r:embed="rId1"/>
          <a:srcRect/>
          <a:stretch>
            <a:fillRect/>
          </a:stretch>
        </p:blipFill>
        <p:spPr bwMode="auto">
          <a:xfrm>
            <a:off x="4780915" y="1978660"/>
            <a:ext cx="4355465" cy="33731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2"/>
          <a:srcRect/>
          <a:stretch>
            <a:fillRect/>
          </a:stretch>
        </p:blipFill>
        <p:spPr bwMode="auto">
          <a:xfrm>
            <a:off x="182880" y="1978660"/>
            <a:ext cx="4356735" cy="33731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561804" y="5489575"/>
            <a:ext cx="792480" cy="460375"/>
          </a:xfrm>
          <a:prstGeom prst="rect">
            <a:avLst/>
          </a:prstGeom>
          <a:noFill/>
        </p:spPr>
        <p:txBody>
          <a:bodyPr wrap="none" rtlCol="0">
            <a:spAutoFit/>
          </a:bodyPr>
          <a:lstStyle/>
          <a:p>
            <a:r>
              <a:rPr lang="zh-CN" altLang="en-US" sz="2400" dirty="0"/>
              <a:t>鞍点</a:t>
            </a:r>
            <a:endParaRPr lang="zh-CN"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梯度截断</a:t>
            </a:r>
            <a:endParaRPr lang="zh-CN" altLang="en-US" dirty="0"/>
          </a:p>
        </p:txBody>
      </p:sp>
      <p:sp>
        <p:nvSpPr>
          <p:cNvPr id="3" name="内容占位符 2"/>
          <p:cNvSpPr>
            <a:spLocks noGrp="1"/>
          </p:cNvSpPr>
          <p:nvPr>
            <p:ph sz="quarter" idx="1"/>
          </p:nvPr>
        </p:nvSpPr>
        <p:spPr/>
        <p:txBody>
          <a:bodyPr/>
          <a:lstStyle/>
          <a:p>
            <a:r>
              <a:rPr lang="zh-CN" altLang="en-US" dirty="0"/>
              <a:t>梯度截断是一种比较简单的启发式方法，把梯度的模限定在一个区间，当梯度的模小于或大于这个区间时就进行截断。</a:t>
            </a:r>
            <a:endParaRPr lang="en-US" altLang="zh-CN" dirty="0"/>
          </a:p>
          <a:p>
            <a:pPr lvl="1"/>
            <a:endParaRPr lang="zh-CN" altLang="en-US" dirty="0"/>
          </a:p>
          <a:p>
            <a:pPr lvl="1"/>
            <a:r>
              <a:rPr lang="zh-CN" altLang="en-US" dirty="0"/>
              <a:t>按值截断</a:t>
            </a:r>
            <a:endParaRPr lang="en-US" altLang="zh-CN" dirty="0"/>
          </a:p>
          <a:p>
            <a:pPr lvl="1"/>
            <a:endParaRPr lang="en-US" altLang="zh-CN" dirty="0"/>
          </a:p>
          <a:p>
            <a:pPr lvl="1"/>
            <a:endParaRPr lang="en-US" altLang="zh-CN" dirty="0"/>
          </a:p>
          <a:p>
            <a:pPr lvl="1"/>
            <a:r>
              <a:rPr lang="zh-CN" altLang="en-US" dirty="0"/>
              <a:t>按模截断</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9415" y="3204845"/>
            <a:ext cx="2802890" cy="44831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415" y="4641215"/>
            <a:ext cx="1341120" cy="54991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435" y="2479675"/>
            <a:ext cx="4412615" cy="37204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sp>
        <p:nvSpPr>
          <p:cNvPr id="3" name="内容占位符 2"/>
          <p:cNvSpPr>
            <a:spLocks noGrp="1"/>
          </p:cNvSpPr>
          <p:nvPr>
            <p:ph sz="quarter" idx="1"/>
          </p:nvPr>
        </p:nvSpPr>
        <p:spPr/>
        <p:txBody>
          <a:bodyPr/>
          <a:lstStyle/>
          <a:p>
            <a:r>
              <a:rPr lang="zh-CN" altLang="en-US" dirty="0"/>
              <a:t>神经网络常用优化方法的汇总</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7645" y="1953895"/>
            <a:ext cx="8729980" cy="39217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sp>
        <p:nvSpPr>
          <p:cNvPr id="3" name="内容占位符 2"/>
          <p:cNvSpPr>
            <a:spLocks noGrp="1"/>
          </p:cNvSpPr>
          <p:nvPr>
            <p:ph sz="quarter" idx="1"/>
          </p:nvPr>
        </p:nvSpPr>
        <p:spPr>
          <a:xfrm>
            <a:off x="107950" y="1058545"/>
            <a:ext cx="8928735" cy="848995"/>
          </a:xfrm>
        </p:spPr>
        <p:txBody>
          <a:bodyPr/>
          <a:lstStyle/>
          <a:p>
            <a:r>
              <a:rPr lang="zh-CN" altLang="en-US"/>
              <a:t>大部分优化算法可以使用下面公式来统一描述概括：</a:t>
            </a:r>
            <a:endParaRPr lang="zh-CN" altLang="en-US"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89835" y="2501265"/>
            <a:ext cx="2915920" cy="2092960"/>
          </a:xfrm>
          <a:prstGeom prst="rect">
            <a:avLst/>
          </a:prstGeom>
        </p:spPr>
      </p:pic>
      <p:sp>
        <p:nvSpPr>
          <p:cNvPr id="6" name="矩形 5"/>
          <p:cNvSpPr/>
          <p:nvPr/>
        </p:nvSpPr>
        <p:spPr>
          <a:xfrm>
            <a:off x="6264020" y="3290501"/>
            <a:ext cx="1887220" cy="368300"/>
          </a:xfrm>
          <a:prstGeom prst="rect">
            <a:avLst/>
          </a:prstGeom>
        </p:spPr>
        <p:txBody>
          <a:bodyPr wrap="none">
            <a:spAutoFit/>
          </a:bodyPr>
          <a:lstStyle/>
          <a:p>
            <a:r>
              <a:rPr lang="zh-CN" altLang="en-US" sz="1800" dirty="0">
                <a:latin typeface="Century Schoolbook" panose="02040604050505020304" charset="0"/>
                <a:cs typeface="Century Schoolbook" panose="02040604050505020304" charset="0"/>
              </a:rPr>
              <a:t>g</a:t>
            </a:r>
            <a:r>
              <a:rPr lang="zh-CN" altLang="en-US" sz="1800" baseline="-25000" dirty="0">
                <a:latin typeface="Century Schoolbook" panose="02040604050505020304" charset="0"/>
                <a:cs typeface="Century Schoolbook" panose="02040604050505020304" charset="0"/>
              </a:rPr>
              <a:t>t</a:t>
            </a:r>
            <a:r>
              <a:rPr lang="zh-CN" altLang="en-US" sz="1800" dirty="0">
                <a:latin typeface="Century Schoolbook" panose="02040604050505020304" charset="0"/>
                <a:cs typeface="Century Schoolbook" panose="02040604050505020304" charset="0"/>
              </a:rPr>
              <a:t> 为第t步的梯度</a:t>
            </a:r>
            <a:endParaRPr lang="zh-CN" altLang="en-US" sz="1800" dirty="0">
              <a:latin typeface="Century Schoolbook" panose="02040604050505020304" charset="0"/>
              <a:cs typeface="Century Schoolbook" panose="02040604050505020304" charset="0"/>
            </a:endParaRPr>
          </a:p>
        </p:txBody>
      </p:sp>
      <p:sp>
        <p:nvSpPr>
          <p:cNvPr id="7" name="矩形 6"/>
          <p:cNvSpPr/>
          <p:nvPr/>
        </p:nvSpPr>
        <p:spPr>
          <a:xfrm>
            <a:off x="6264020" y="3886200"/>
            <a:ext cx="2061210" cy="368300"/>
          </a:xfrm>
          <a:prstGeom prst="rect">
            <a:avLst/>
          </a:prstGeom>
        </p:spPr>
        <p:txBody>
          <a:bodyPr wrap="none">
            <a:spAutoFit/>
          </a:bodyPr>
          <a:lstStyle/>
          <a:p>
            <a:r>
              <a:rPr lang="zh-CN" altLang="en-US" sz="1800" dirty="0">
                <a:latin typeface="Century Schoolbook" panose="02040604050505020304" charset="0"/>
                <a:cs typeface="Century Schoolbook" panose="02040604050505020304" charset="0"/>
              </a:rPr>
              <a:t>α</a:t>
            </a:r>
            <a:r>
              <a:rPr lang="zh-CN" altLang="en-US" sz="1800" baseline="-25000" dirty="0">
                <a:latin typeface="Century Schoolbook" panose="02040604050505020304" charset="0"/>
                <a:cs typeface="Century Schoolbook" panose="02040604050505020304" charset="0"/>
              </a:rPr>
              <a:t>t </a:t>
            </a:r>
            <a:r>
              <a:rPr lang="zh-CN" altLang="en-US" sz="1800" dirty="0">
                <a:latin typeface="Century Schoolbook" panose="02040604050505020304" charset="0"/>
                <a:cs typeface="Century Schoolbook" panose="02040604050505020304" charset="0"/>
              </a:rPr>
              <a:t>为第t步的学习率</a:t>
            </a:r>
            <a:endParaRPr lang="zh-CN" altLang="en-US" sz="1800" dirty="0">
              <a:latin typeface="Century Schoolbook" panose="02040604050505020304" charset="0"/>
              <a:cs typeface="Century Schoolbook" panose="020406040505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参数初始化</a:t>
            </a:r>
            <a:r>
              <a:rPr lang="en-US" altLang="zh-CN" dirty="0"/>
              <a:t>/</a:t>
            </a:r>
            <a:r>
              <a:rPr lang="zh-CN" altLang="en-US" dirty="0"/>
              <a:t>数据预处理</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endParaRPr lang="zh-CN" altLang="en-US" dirty="0"/>
          </a:p>
        </p:txBody>
      </p:sp>
      <p:sp>
        <p:nvSpPr>
          <p:cNvPr id="3" name="内容占位符 2"/>
          <p:cNvSpPr>
            <a:spLocks noGrp="1"/>
          </p:cNvSpPr>
          <p:nvPr>
            <p:ph sz="quarter" idx="1"/>
          </p:nvPr>
        </p:nvSpPr>
        <p:spPr/>
        <p:txBody>
          <a:bodyPr/>
          <a:lstStyle/>
          <a:p>
            <a:r>
              <a:rPr lang="zh-CN" altLang="en-US" dirty="0"/>
              <a:t>参数不能初始化为</a:t>
            </a:r>
            <a:r>
              <a:rPr lang="en-US" altLang="zh-CN" dirty="0"/>
              <a:t>0</a:t>
            </a:r>
            <a:r>
              <a:rPr lang="zh-CN" altLang="en-US" dirty="0"/>
              <a:t>！为什么？</a:t>
            </a:r>
            <a:endParaRPr lang="en-US" altLang="zh-CN" dirty="0"/>
          </a:p>
          <a:p>
            <a:pPr lvl="1"/>
            <a:r>
              <a:rPr lang="zh-CN" altLang="en-US" dirty="0"/>
              <a:t>对称权重问题！</a:t>
            </a:r>
            <a:endParaRPr lang="zh-CN" altLang="en-US" dirty="0"/>
          </a:p>
          <a:p>
            <a:pPr lvl="1"/>
            <a:endParaRPr lang="en-US" altLang="zh-CN" dirty="0"/>
          </a:p>
          <a:p>
            <a:r>
              <a:rPr lang="en-US" altLang="zh-CN" dirty="0"/>
              <a:t>Gaussian</a:t>
            </a:r>
            <a:r>
              <a:rPr lang="zh-CN" altLang="en-US" dirty="0"/>
              <a:t>分布初始化</a:t>
            </a:r>
            <a:endParaRPr lang="en-US" altLang="zh-CN" dirty="0"/>
          </a:p>
          <a:p>
            <a:pPr lvl="1"/>
            <a:r>
              <a:rPr lang="zh-CN" altLang="en-US" dirty="0"/>
              <a:t> </a:t>
            </a:r>
            <a:r>
              <a:rPr lang="en-US" altLang="zh-CN" dirty="0"/>
              <a:t>Gaussian</a:t>
            </a:r>
            <a:r>
              <a:rPr lang="zh-CN" altLang="en-US" dirty="0"/>
              <a:t>初始化方法是最简单的初始化方法，参数从一个固定均值（比如</a:t>
            </a:r>
            <a:r>
              <a:rPr lang="en-US" altLang="zh-CN" dirty="0"/>
              <a:t>0</a:t>
            </a:r>
            <a:r>
              <a:rPr lang="zh-CN" altLang="en-US" dirty="0"/>
              <a:t>）和固定方差（比如</a:t>
            </a:r>
            <a:r>
              <a:rPr lang="en-US" altLang="zh-CN" dirty="0"/>
              <a:t>0.01</a:t>
            </a:r>
            <a:r>
              <a:rPr lang="zh-CN" altLang="en-US" dirty="0"/>
              <a:t>）的</a:t>
            </a:r>
            <a:r>
              <a:rPr lang="en-US" altLang="zh-CN" dirty="0"/>
              <a:t>Gaussian</a:t>
            </a:r>
            <a:r>
              <a:rPr lang="zh-CN" altLang="en-US" dirty="0"/>
              <a:t>分布进行随机初始化。</a:t>
            </a:r>
            <a:endParaRPr lang="zh-CN" altLang="en-US" dirty="0"/>
          </a:p>
          <a:p>
            <a:pPr lvl="1"/>
            <a:endParaRPr lang="en-US" altLang="zh-CN" dirty="0"/>
          </a:p>
          <a:p>
            <a:r>
              <a:rPr lang="zh-CN" altLang="en-US" dirty="0"/>
              <a:t>均匀分布初始化</a:t>
            </a:r>
            <a:endParaRPr lang="en-US" altLang="zh-CN" dirty="0"/>
          </a:p>
          <a:p>
            <a:pPr lvl="1"/>
            <a:r>
              <a:rPr lang="zh-CN" altLang="en-US" dirty="0"/>
              <a:t>参数可以在区间</a:t>
            </a:r>
            <a:r>
              <a:rPr lang="en-US" altLang="zh-CN" dirty="0"/>
              <a:t>[−</a:t>
            </a:r>
            <a:r>
              <a:rPr lang="en-US" altLang="zh-CN" dirty="0" err="1"/>
              <a:t>r,r</a:t>
            </a:r>
            <a:r>
              <a:rPr lang="en-US" altLang="zh-CN" dirty="0"/>
              <a:t>]</a:t>
            </a:r>
            <a:r>
              <a:rPr lang="zh-CN" altLang="en-US" dirty="0"/>
              <a:t>内采用均匀分布进行初始化。</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endParaRPr lang="zh-CN" altLang="en-US" dirty="0"/>
          </a:p>
        </p:txBody>
      </p:sp>
      <p:sp>
        <p:nvSpPr>
          <p:cNvPr id="3" name="内容占位符 2"/>
          <p:cNvSpPr>
            <a:spLocks noGrp="1"/>
          </p:cNvSpPr>
          <p:nvPr>
            <p:ph sz="quarter" idx="1"/>
          </p:nvPr>
        </p:nvSpPr>
        <p:spPr>
          <a:xfrm>
            <a:off x="107950" y="1058545"/>
            <a:ext cx="8928735" cy="2059940"/>
          </a:xfrm>
        </p:spPr>
        <p:txBody>
          <a:bodyPr/>
          <a:lstStyle/>
          <a:p>
            <a:r>
              <a:rPr lang="en-US" altLang="zh-CN" dirty="0"/>
              <a:t>预训练初始化（Pre-trained Initialization）</a:t>
            </a:r>
            <a:endParaRPr lang="en-US" altLang="zh-CN" dirty="0"/>
          </a:p>
          <a:p>
            <a:pPr lvl="1"/>
            <a:r>
              <a:rPr lang="en-US" altLang="zh-CN" dirty="0"/>
              <a:t>精调（Fine-Tuning）</a:t>
            </a:r>
            <a:endParaRPr lang="en-US" altLang="zh-CN" dirty="0"/>
          </a:p>
          <a:p>
            <a:r>
              <a:rPr lang="en-US" altLang="zh-CN" dirty="0"/>
              <a:t>随机初始化（Random Initialization）</a:t>
            </a:r>
            <a:endParaRPr lang="en-US" altLang="zh-CN" dirty="0"/>
          </a:p>
          <a:p>
            <a:r>
              <a:rPr lang="en-US" altLang="zh-CN" dirty="0"/>
              <a:t>固定值初始化</a:t>
            </a:r>
            <a:endParaRPr lang="zh-CN" altLang="en-US" dirty="0"/>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7540" y="3119120"/>
            <a:ext cx="7870190" cy="32340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endParaRPr lang="zh-CN" altLang="en-US" dirty="0"/>
          </a:p>
        </p:txBody>
      </p:sp>
      <p:sp>
        <p:nvSpPr>
          <p:cNvPr id="3" name="内容占位符 2"/>
          <p:cNvSpPr>
            <a:spLocks noGrp="1"/>
          </p:cNvSpPr>
          <p:nvPr>
            <p:ph sz="quarter" idx="1"/>
          </p:nvPr>
        </p:nvSpPr>
        <p:spPr/>
        <p:txBody>
          <a:bodyPr/>
          <a:lstStyle/>
          <a:p>
            <a:r>
              <a:rPr lang="zh-CN" altLang="en-US" dirty="0"/>
              <a:t> 数据归一化</a:t>
            </a:r>
            <a:endParaRPr lang="en-US" altLang="zh-CN" dirty="0"/>
          </a:p>
          <a:p>
            <a:pPr lvl="1"/>
            <a:r>
              <a:rPr lang="zh-CN" altLang="en-US" dirty="0"/>
              <a:t>最小最大值归一化（Min-Max Normalization）</a:t>
            </a:r>
            <a:endParaRPr lang="zh-CN" altLang="en-US" dirty="0"/>
          </a:p>
          <a:p>
            <a:pPr lvl="2"/>
            <a:r>
              <a:rPr lang="zh-CN" altLang="en-US" dirty="0"/>
              <a:t>通过缩放将每一个特征的取值范围归一到[0, 1]或[−1, 1]</a:t>
            </a:r>
            <a:endParaRPr lang="zh-CN" altLang="en-US" dirty="0"/>
          </a:p>
          <a:p>
            <a:pPr lvl="1"/>
            <a:r>
              <a:rPr lang="zh-CN" altLang="en-US" dirty="0"/>
              <a:t>标准化（Standardization）：</a:t>
            </a:r>
            <a:endParaRPr lang="zh-CN" altLang="en-US" dirty="0"/>
          </a:p>
          <a:p>
            <a:pPr lvl="1"/>
            <a:r>
              <a:rPr lang="zh-CN" altLang="en-US" dirty="0"/>
              <a:t>白化（Whitening）：用主成分分析（PCA）方法</a:t>
            </a:r>
            <a:endParaRPr lang="zh-CN" altLang="en-US" dirty="0"/>
          </a:p>
        </p:txBody>
      </p:sp>
      <p:pic>
        <p:nvPicPr>
          <p:cNvPr id="5" name="图片 4" descr="屏幕剪辑"/>
          <p:cNvPicPr>
            <a:picLocks noChangeAspect="1"/>
          </p:cNvPicPr>
          <p:nvPr/>
        </p:nvPicPr>
        <p:blipFill>
          <a:blip r:embed="rId1"/>
          <a:srcRect l="3464" t="9848" r="3670" b="5337"/>
          <a:stretch>
            <a:fillRect/>
          </a:stretch>
        </p:blipFill>
        <p:spPr>
          <a:xfrm>
            <a:off x="68580" y="3732530"/>
            <a:ext cx="9008110" cy="2620645"/>
          </a:xfrm>
          <a:prstGeom prst="rect">
            <a:avLst/>
          </a:prstGeom>
        </p:spPr>
      </p:pic>
      <p:pic>
        <p:nvPicPr>
          <p:cNvPr id="4" name="图片 3"/>
          <p:cNvPicPr>
            <a:picLocks noChangeAspect="1"/>
          </p:cNvPicPr>
          <p:nvPr/>
        </p:nvPicPr>
        <p:blipFill>
          <a:blip r:embed="rId2"/>
          <a:stretch>
            <a:fillRect/>
          </a:stretch>
        </p:blipFill>
        <p:spPr>
          <a:xfrm>
            <a:off x="4798060" y="2546985"/>
            <a:ext cx="1254125" cy="5060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数据归一化对梯度的影响</a:t>
            </a:r>
            <a:endParaRPr lang="zh-CN" altLang="en-US" dirty="0"/>
          </a:p>
        </p:txBody>
      </p:sp>
      <p:pic>
        <p:nvPicPr>
          <p:cNvPr id="6" name="内容占位符 5" descr="屏幕剪辑"/>
          <p:cNvPicPr>
            <a:picLocks noGrp="1" noChangeAspect="1"/>
          </p:cNvPicPr>
          <p:nvPr>
            <p:ph sz="quarter" idx="1"/>
          </p:nvPr>
        </p:nvPicPr>
        <p:blipFill>
          <a:blip r:embed="rId1"/>
          <a:stretch>
            <a:fillRect/>
          </a:stretch>
        </p:blipFill>
        <p:spPr>
          <a:xfrm>
            <a:off x="107950" y="1651635"/>
            <a:ext cx="8927465" cy="41503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逐层归一化</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网络优化</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逐层归一化</a:t>
            </a:r>
            <a:endParaRPr lang="zh-CN" altLang="en-US" dirty="0"/>
          </a:p>
        </p:txBody>
      </p:sp>
      <p:sp>
        <p:nvSpPr>
          <p:cNvPr id="3" name="内容占位符 2"/>
          <p:cNvSpPr>
            <a:spLocks noGrp="1"/>
          </p:cNvSpPr>
          <p:nvPr>
            <p:ph sz="quarter" idx="1"/>
          </p:nvPr>
        </p:nvSpPr>
        <p:spPr/>
        <p:txBody>
          <a:bodyPr/>
          <a:lstStyle/>
          <a:p>
            <a:r>
              <a:rPr lang="zh-CN" altLang="en-US" dirty="0"/>
              <a:t>内部协变量偏移（</a:t>
            </a:r>
            <a:r>
              <a:rPr lang="en-US" altLang="zh-CN" dirty="0"/>
              <a:t>Internal Covariate Shift</a:t>
            </a:r>
            <a:r>
              <a:rPr lang="zh-CN" altLang="en-US" dirty="0"/>
              <a:t>）</a:t>
            </a:r>
            <a:endParaRPr lang="en-US" altLang="zh-CN" dirty="0"/>
          </a:p>
          <a:p>
            <a:r>
              <a:rPr lang="zh-CN" altLang="en-US" dirty="0"/>
              <a:t>归一化方法</a:t>
            </a:r>
            <a:endParaRPr lang="en-US" altLang="zh-CN" dirty="0"/>
          </a:p>
          <a:p>
            <a:pPr lvl="1"/>
            <a:r>
              <a:rPr lang="zh-CN" altLang="en-US" dirty="0"/>
              <a:t>批量归一化（</a:t>
            </a:r>
            <a:r>
              <a:rPr lang="en-US" altLang="zh-CN" dirty="0"/>
              <a:t>Batch Normalization</a:t>
            </a:r>
            <a:r>
              <a:rPr lang="zh-CN" altLang="en-US" dirty="0"/>
              <a:t>，</a:t>
            </a:r>
            <a:r>
              <a:rPr lang="en-US" altLang="zh-CN" dirty="0"/>
              <a:t>BN</a:t>
            </a:r>
            <a:r>
              <a:rPr lang="zh-CN" altLang="en-US" dirty="0"/>
              <a:t>）</a:t>
            </a:r>
            <a:endParaRPr lang="en-US" altLang="zh-CN" dirty="0"/>
          </a:p>
          <a:p>
            <a:pPr lvl="1"/>
            <a:r>
              <a:rPr lang="zh-CN" altLang="en-US" dirty="0"/>
              <a:t>层归一化（</a:t>
            </a:r>
            <a:r>
              <a:rPr lang="en-US" altLang="zh-CN" dirty="0"/>
              <a:t>Layer Normalization</a:t>
            </a:r>
            <a:r>
              <a:rPr lang="zh-CN" altLang="en-US" dirty="0"/>
              <a:t>）</a:t>
            </a:r>
            <a:endParaRPr lang="en-US" altLang="zh-CN" dirty="0"/>
          </a:p>
          <a:p>
            <a:pPr lvl="1"/>
            <a:r>
              <a:rPr lang="zh-CN" altLang="en-US" dirty="0"/>
              <a:t>权重归一化（</a:t>
            </a:r>
            <a:r>
              <a:rPr lang="en-US" altLang="zh-CN" dirty="0"/>
              <a:t>Weight Normalization</a:t>
            </a:r>
            <a:r>
              <a:rPr lang="zh-CN" altLang="en-US" dirty="0"/>
              <a:t>）</a:t>
            </a:r>
            <a:endParaRPr lang="en-US" altLang="zh-CN" dirty="0"/>
          </a:p>
          <a:p>
            <a:pPr lvl="1"/>
            <a:r>
              <a:rPr lang="zh-CN" altLang="en-US" dirty="0"/>
              <a:t>局部响应归一化（</a:t>
            </a:r>
            <a:r>
              <a:rPr lang="en-US" altLang="zh-CN" dirty="0"/>
              <a:t>Local Response Normalization</a:t>
            </a:r>
            <a:r>
              <a:rPr lang="zh-CN" altLang="en-US" dirty="0"/>
              <a:t>，</a:t>
            </a:r>
            <a:r>
              <a:rPr lang="en-US" altLang="zh-CN" dirty="0"/>
              <a:t>LRN</a:t>
            </a:r>
            <a:r>
              <a:rPr lang="zh-CN" altLang="en-US" dirty="0"/>
              <a:t>）</a:t>
            </a:r>
            <a:endParaRPr lang="zh-CN" altLang="en-US" dirty="0"/>
          </a:p>
        </p:txBody>
      </p:sp>
      <p:pic>
        <p:nvPicPr>
          <p:cNvPr id="2050" name="Picture 2" descr="Image result for layer normalization vs batch normalization"/>
          <p:cNvPicPr>
            <a:picLocks noChangeAspect="1" noChangeArrowheads="1"/>
          </p:cNvPicPr>
          <p:nvPr/>
        </p:nvPicPr>
        <p:blipFill>
          <a:blip r:embed="rId1">
            <a:extLst>
              <a:ext uri="{28A0092B-C50C-407E-A947-70E740481C1C}">
                <a14:useLocalDpi xmlns:a14="http://schemas.microsoft.com/office/drawing/2010/main" val="0"/>
              </a:ext>
            </a:extLst>
          </a:blip>
          <a:srcRect t="11625" r="5100"/>
          <a:stretch>
            <a:fillRect/>
          </a:stretch>
        </p:blipFill>
        <p:spPr bwMode="auto">
          <a:xfrm>
            <a:off x="261620" y="4102735"/>
            <a:ext cx="8622030" cy="2353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批量归一化（</a:t>
            </a:r>
            <a:r>
              <a:rPr lang="en-US" altLang="zh-CN" dirty="0"/>
              <a:t>BatchNorm, BN</a:t>
            </a:r>
            <a:r>
              <a:rPr lang="zh-CN" altLang="en-US" dirty="0"/>
              <a:t>）</a:t>
            </a:r>
            <a:endParaRPr lang="zh-CN" altLang="en-US" dirty="0"/>
          </a:p>
        </p:txBody>
      </p:sp>
      <p:sp>
        <p:nvSpPr>
          <p:cNvPr id="8" name="内容占位符 7"/>
          <p:cNvSpPr>
            <a:spLocks noGrp="1"/>
          </p:cNvSpPr>
          <p:nvPr>
            <p:ph sz="quarter" idx="1"/>
          </p:nvPr>
        </p:nvSpPr>
        <p:spPr/>
        <p:txBody>
          <a:bodyPr/>
          <a:lstStyle/>
          <a:p>
            <a:endParaRPr lang="en-US" altLang="zh-CN" dirty="0"/>
          </a:p>
          <a:p>
            <a:endParaRPr lang="en-US" altLang="zh-CN" dirty="0"/>
          </a:p>
          <a:p>
            <a:endParaRPr lang="en-US" altLang="zh-CN" dirty="0"/>
          </a:p>
          <a:p>
            <a:pPr lvl="1"/>
            <a:r>
              <a:rPr lang="zh-CN" altLang="en-US" dirty="0"/>
              <a:t>给定一个包含</a:t>
            </a:r>
            <a:r>
              <a:rPr lang="en-US" altLang="zh-CN" dirty="0"/>
              <a:t>K </a:t>
            </a:r>
            <a:r>
              <a:rPr lang="zh-CN" altLang="en-US" dirty="0"/>
              <a:t>个样本的小批量样本集合，计算均值和方差</a:t>
            </a:r>
            <a:endParaRPr lang="en-US" altLang="zh-CN" dirty="0"/>
          </a:p>
          <a:p>
            <a:pPr lvl="1"/>
            <a:endParaRPr lang="en-US" altLang="zh-CN" dirty="0"/>
          </a:p>
          <a:p>
            <a:pPr lvl="1"/>
            <a:endParaRPr lang="en-US" altLang="zh-CN" dirty="0"/>
          </a:p>
          <a:p>
            <a:pPr lvl="1"/>
            <a:endParaRPr lang="en-US" altLang="zh-CN" dirty="0"/>
          </a:p>
          <a:p>
            <a:pPr lvl="1"/>
            <a:r>
              <a:rPr lang="zh-CN" altLang="en-US" dirty="0"/>
              <a:t>批量归一化</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0935" y="1058545"/>
            <a:ext cx="6882130" cy="1388745"/>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435" y="3190240"/>
            <a:ext cx="3680460" cy="143510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325" y="5204460"/>
            <a:ext cx="2283460" cy="10331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层归一化</a:t>
            </a:r>
            <a:endParaRPr lang="zh-CN" altLang="en-US" dirty="0"/>
          </a:p>
        </p:txBody>
      </p:sp>
      <p:sp>
        <p:nvSpPr>
          <p:cNvPr id="3" name="内容占位符 2"/>
          <p:cNvSpPr>
            <a:spLocks noGrp="1"/>
          </p:cNvSpPr>
          <p:nvPr>
            <p:ph sz="quarter" idx="1"/>
          </p:nvPr>
        </p:nvSpPr>
        <p:spPr/>
        <p:txBody>
          <a:bodyPr/>
          <a:lstStyle/>
          <a:p>
            <a:r>
              <a:rPr lang="zh-CN" altLang="en-US" dirty="0"/>
              <a:t>第</a:t>
            </a:r>
            <a:r>
              <a:rPr lang="en-US" altLang="zh-CN" dirty="0"/>
              <a:t>l</a:t>
            </a:r>
            <a:r>
              <a:rPr lang="zh-CN" altLang="en-US" dirty="0"/>
              <a:t>层神经元的净输入为</a:t>
            </a:r>
            <a:r>
              <a:rPr lang="en-US" altLang="zh-CN" dirty="0"/>
              <a:t>z</a:t>
            </a:r>
            <a:r>
              <a:rPr lang="en-US" altLang="zh-CN" baseline="30000" dirty="0"/>
              <a:t>(l)</a:t>
            </a:r>
            <a:r>
              <a:rPr lang="en-US" altLang="zh-CN"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层归一化定义为</a:t>
            </a:r>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57550" y="1807210"/>
            <a:ext cx="2964815" cy="164719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550" y="4632325"/>
            <a:ext cx="2968625" cy="13652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endParaRPr lang="zh-CN" altLang="en-US" dirty="0"/>
          </a:p>
        </p:txBody>
      </p:sp>
      <p:sp>
        <p:nvSpPr>
          <p:cNvPr id="3" name="内容占位符 2"/>
          <p:cNvSpPr>
            <a:spLocks noGrp="1"/>
          </p:cNvSpPr>
          <p:nvPr>
            <p:ph sz="quarter" idx="1"/>
          </p:nvPr>
        </p:nvSpPr>
        <p:spPr/>
        <p:txBody>
          <a:bodyPr/>
          <a:lstStyle/>
          <a:p>
            <a:r>
              <a:rPr lang="zh-CN" altLang="en-US" dirty="0"/>
              <a:t>超参数</a:t>
            </a:r>
            <a:endParaRPr lang="en-US" altLang="zh-CN" dirty="0"/>
          </a:p>
          <a:p>
            <a:pPr lvl="1"/>
            <a:r>
              <a:rPr lang="zh-CN" altLang="en-US" dirty="0"/>
              <a:t>层数</a:t>
            </a:r>
            <a:endParaRPr lang="zh-CN" altLang="en-US" dirty="0"/>
          </a:p>
          <a:p>
            <a:pPr lvl="1"/>
            <a:r>
              <a:rPr lang="zh-CN" altLang="en-US" dirty="0"/>
              <a:t>每层神经元个数</a:t>
            </a:r>
            <a:endParaRPr lang="zh-CN" altLang="en-US" dirty="0"/>
          </a:p>
          <a:p>
            <a:pPr lvl="1"/>
            <a:r>
              <a:rPr lang="zh-CN" altLang="en-US" dirty="0"/>
              <a:t>激活函数</a:t>
            </a:r>
            <a:endParaRPr lang="zh-CN" altLang="en-US" dirty="0"/>
          </a:p>
          <a:p>
            <a:pPr lvl="1"/>
            <a:r>
              <a:rPr lang="zh-CN" altLang="en-US" dirty="0"/>
              <a:t>学习率（以及动态调整算法）</a:t>
            </a:r>
            <a:endParaRPr lang="zh-CN" altLang="en-US" dirty="0"/>
          </a:p>
          <a:p>
            <a:pPr lvl="1"/>
            <a:r>
              <a:rPr lang="zh-CN" altLang="en-US" dirty="0"/>
              <a:t>正则化系数</a:t>
            </a:r>
            <a:endParaRPr lang="zh-CN" altLang="en-US" dirty="0"/>
          </a:p>
          <a:p>
            <a:pPr lvl="1"/>
            <a:r>
              <a:rPr lang="en-US" altLang="zh-CN" dirty="0"/>
              <a:t>mini-batch </a:t>
            </a:r>
            <a:r>
              <a:rPr lang="zh-CN" altLang="en-US" dirty="0"/>
              <a:t>大小</a:t>
            </a:r>
            <a:endParaRPr lang="zh-CN" altLang="en-US" dirty="0"/>
          </a:p>
        </p:txBody>
      </p:sp>
      <p:sp>
        <p:nvSpPr>
          <p:cNvPr id="5" name="内容占位符 4"/>
          <p:cNvSpPr>
            <a:spLocks noGrp="1"/>
          </p:cNvSpPr>
          <p:nvPr>
            <p:ph sz="quarter" idx="4294967295"/>
          </p:nvPr>
        </p:nvSpPr>
        <p:spPr>
          <a:xfrm>
            <a:off x="4885055" y="1127125"/>
            <a:ext cx="4258945" cy="5222240"/>
          </a:xfrm>
        </p:spPr>
        <p:txBody>
          <a:bodyPr/>
          <a:lstStyle/>
          <a:p>
            <a:r>
              <a:rPr lang="zh-CN" altLang="en-US" dirty="0">
                <a:solidFill>
                  <a:srgbClr val="FF0000"/>
                </a:solidFill>
              </a:rPr>
              <a:t>优化方法</a:t>
            </a:r>
            <a:endParaRPr lang="en-US" altLang="zh-CN" dirty="0">
              <a:solidFill>
                <a:srgbClr val="FF0000"/>
              </a:solidFill>
            </a:endParaRPr>
          </a:p>
          <a:p>
            <a:pPr lvl="1"/>
            <a:r>
              <a:rPr lang="zh-CN" altLang="en-US" dirty="0">
                <a:solidFill>
                  <a:srgbClr val="FF0000"/>
                </a:solidFill>
              </a:rPr>
              <a:t>网格搜索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r>
              <a:rPr lang="en-US" altLang="zh-CN" dirty="0">
                <a:solidFill>
                  <a:srgbClr val="FF0000"/>
                </a:solidFill>
              </a:rPr>
              <a:t>NAS</a:t>
            </a:r>
            <a:endParaRPr lang="zh-CN" altLang="en-US" dirty="0">
              <a:solidFill>
                <a:srgbClr val="FF0000"/>
              </a:solidFill>
            </a:endParaRPr>
          </a:p>
          <a:p>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endParaRPr lang="zh-CN" altLang="en-US" dirty="0"/>
          </a:p>
        </p:txBody>
      </p:sp>
      <p:sp>
        <p:nvSpPr>
          <p:cNvPr id="3" name="内容占位符 2"/>
          <p:cNvSpPr>
            <a:spLocks noGrp="1"/>
          </p:cNvSpPr>
          <p:nvPr>
            <p:ph sz="quarter" idx="1"/>
          </p:nvPr>
        </p:nvSpPr>
        <p:spPr/>
        <p:txBody>
          <a:bodyPr/>
          <a:lstStyle/>
          <a:p>
            <a:r>
              <a:rPr lang="zh-CN" altLang="en-US" dirty="0"/>
              <a:t>网格搜索（</a:t>
            </a:r>
            <a:r>
              <a:rPr lang="en-US" altLang="zh-CN" dirty="0"/>
              <a:t>Grid Search</a:t>
            </a:r>
            <a:r>
              <a:rPr lang="zh-CN" altLang="en-US" dirty="0"/>
              <a:t>）</a:t>
            </a:r>
            <a:endParaRPr lang="en-US" altLang="zh-CN" dirty="0"/>
          </a:p>
          <a:p>
            <a:pPr lvl="1"/>
            <a:r>
              <a:rPr lang="zh-CN" altLang="en-US" dirty="0"/>
              <a:t>假设总共有</a:t>
            </a:r>
            <a:r>
              <a:rPr lang="en-US" altLang="zh-CN" dirty="0"/>
              <a:t>K </a:t>
            </a:r>
            <a:r>
              <a:rPr lang="zh-CN" altLang="en-US" dirty="0"/>
              <a:t>个超参数，第</a:t>
            </a:r>
            <a:r>
              <a:rPr lang="en-US" altLang="zh-CN" dirty="0"/>
              <a:t>k</a:t>
            </a:r>
            <a:r>
              <a:rPr lang="zh-CN" altLang="en-US" dirty="0"/>
              <a:t>个超参数的可以取</a:t>
            </a:r>
            <a:r>
              <a:rPr lang="en-US" altLang="zh-CN" dirty="0" err="1"/>
              <a:t>m</a:t>
            </a:r>
            <a:r>
              <a:rPr lang="en-US" altLang="zh-CN" baseline="-25000" dirty="0" err="1"/>
              <a:t>k</a:t>
            </a:r>
            <a:r>
              <a:rPr lang="en-US" altLang="zh-CN" dirty="0"/>
              <a:t> </a:t>
            </a:r>
            <a:r>
              <a:rPr lang="zh-CN" altLang="en-US" dirty="0"/>
              <a:t>个值。</a:t>
            </a:r>
            <a:endParaRPr lang="en-US" altLang="zh-CN" dirty="0"/>
          </a:p>
          <a:p>
            <a:pPr lvl="1"/>
            <a:r>
              <a:rPr lang="zh-CN" altLang="en-US" dirty="0"/>
              <a:t>如果参数是连续的，可以将参数离散化，选择几个“经验”值。比如学习率</a:t>
            </a:r>
            <a:r>
              <a:rPr lang="en-US" altLang="zh-CN" dirty="0"/>
              <a:t>α</a:t>
            </a:r>
            <a:r>
              <a:rPr lang="zh-CN" altLang="en-US" dirty="0"/>
              <a:t>，我们可以设置</a:t>
            </a:r>
            <a:endParaRPr lang="en-US" altLang="zh-CN" dirty="0"/>
          </a:p>
          <a:p>
            <a:pPr marL="205740" lvl="1" indent="0">
              <a:buNone/>
            </a:pPr>
            <a:endParaRPr lang="en-US" altLang="zh-CN" dirty="0"/>
          </a:p>
          <a:p>
            <a:pPr marL="205740" lvl="1" indent="0">
              <a:buNone/>
            </a:pPr>
            <a:r>
              <a:rPr lang="en-US" altLang="zh-CN" dirty="0"/>
              <a:t>			α ∈ {0.01,0.1,0.5,1.0}.</a:t>
            </a:r>
            <a:endParaRPr lang="en-US" altLang="zh-CN" dirty="0"/>
          </a:p>
          <a:p>
            <a:endParaRPr lang="en-US" altLang="zh-CN" dirty="0"/>
          </a:p>
          <a:p>
            <a:pPr lvl="1"/>
            <a:r>
              <a:rPr lang="zh-CN" altLang="en-US" dirty="0"/>
              <a:t>这些超参数可以有</a:t>
            </a:r>
            <a:r>
              <a:rPr lang="en-US" altLang="zh-CN" dirty="0"/>
              <a:t> m</a:t>
            </a:r>
            <a:r>
              <a:rPr lang="en-US" altLang="zh-CN" baseline="-25000" dirty="0"/>
              <a:t>1</a:t>
            </a:r>
            <a:r>
              <a:rPr lang="en-US" altLang="zh-CN" dirty="0"/>
              <a:t>×m</a:t>
            </a:r>
            <a:r>
              <a:rPr lang="en-US" altLang="zh-CN" baseline="-25000" dirty="0"/>
              <a:t>2</a:t>
            </a:r>
            <a:r>
              <a:rPr lang="en-US" altLang="zh-CN" dirty="0"/>
              <a:t> ×···×</a:t>
            </a:r>
            <a:r>
              <a:rPr lang="en-US" altLang="zh-CN" dirty="0" err="1"/>
              <a:t>m</a:t>
            </a:r>
            <a:r>
              <a:rPr lang="en-US" altLang="zh-CN" baseline="-25000" dirty="0" err="1"/>
              <a:t>K</a:t>
            </a:r>
            <a:r>
              <a:rPr lang="en-US" altLang="zh-CN" dirty="0"/>
              <a:t> </a:t>
            </a:r>
            <a:r>
              <a:rPr lang="zh-CN" altLang="en-US" dirty="0"/>
              <a:t>个取值组合。</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endParaRPr lang="zh-CN" altLang="en-US" dirty="0"/>
          </a:p>
        </p:txBody>
      </p:sp>
      <p:pic>
        <p:nvPicPr>
          <p:cNvPr id="4" name="内容占位符 3"/>
          <p:cNvPicPr>
            <a:picLocks noGrp="1" noChangeAspect="1"/>
          </p:cNvPicPr>
          <p:nvPr>
            <p:ph sz="quarter" idx="1"/>
          </p:nvPr>
        </p:nvPicPr>
        <p:blipFill>
          <a:blip r:embed="rId1"/>
          <a:stretch>
            <a:fillRect/>
          </a:stretch>
        </p:blipFill>
        <p:spPr>
          <a:xfrm>
            <a:off x="238125" y="1162050"/>
            <a:ext cx="8667750" cy="508635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网络正则化</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endParaRPr lang="zh-CN" altLang="en-US" dirty="0"/>
          </a:p>
        </p:txBody>
      </p:sp>
      <p:sp>
        <p:nvSpPr>
          <p:cNvPr id="4" name="内容占位符 3"/>
          <p:cNvSpPr>
            <a:spLocks noGrp="1"/>
          </p:cNvSpPr>
          <p:nvPr>
            <p:ph sz="quarter" idx="1"/>
          </p:nvPr>
        </p:nvSpPr>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28166" y="1784264"/>
            <a:ext cx="3444260" cy="3486150"/>
          </a:xfrm>
          <a:prstGeom prst="rect">
            <a:avLst/>
          </a:prstGeom>
        </p:spPr>
      </p:pic>
      <p:sp>
        <p:nvSpPr>
          <p:cNvPr id="6" name="下箭头 5"/>
          <p:cNvSpPr/>
          <p:nvPr/>
        </p:nvSpPr>
        <p:spPr>
          <a:xfrm>
            <a:off x="2343150" y="3080544"/>
            <a:ext cx="400050" cy="468312"/>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1800" dirty="0"/>
          </a:p>
        </p:txBody>
      </p:sp>
      <p:sp>
        <p:nvSpPr>
          <p:cNvPr id="7" name="文本框 6"/>
          <p:cNvSpPr txBox="1"/>
          <p:nvPr/>
        </p:nvSpPr>
        <p:spPr>
          <a:xfrm>
            <a:off x="1885951" y="3886200"/>
            <a:ext cx="1249680" cy="414020"/>
          </a:xfrm>
          <a:prstGeom prst="rect">
            <a:avLst/>
          </a:prstGeom>
          <a:noFill/>
        </p:spPr>
        <p:txBody>
          <a:bodyPr wrap="none" rtlCol="0">
            <a:spAutoFit/>
          </a:bodyPr>
          <a:lstStyle/>
          <a:p>
            <a:r>
              <a:rPr lang="zh-CN" altLang="en-US" sz="2100" dirty="0"/>
              <a:t>泛化性差</a:t>
            </a:r>
            <a:endParaRPr lang="zh-CN" altLang="en-US" sz="2100" dirty="0"/>
          </a:p>
        </p:txBody>
      </p:sp>
      <p:cxnSp>
        <p:nvCxnSpPr>
          <p:cNvPr id="9" name="直接连接符 8"/>
          <p:cNvCxnSpPr/>
          <p:nvPr/>
        </p:nvCxnSpPr>
        <p:spPr>
          <a:xfrm>
            <a:off x="2114550" y="3686175"/>
            <a:ext cx="800100" cy="771525"/>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2057400" y="3623310"/>
            <a:ext cx="857250" cy="89154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1543050" y="5283027"/>
            <a:ext cx="6115050" cy="368300"/>
          </a:xfrm>
          <a:prstGeom prst="rect">
            <a:avLst/>
          </a:prstGeom>
        </p:spPr>
        <p:txBody>
          <a:bodyPr wrap="square">
            <a:spAutoFit/>
          </a:bodyPr>
          <a:lstStyle/>
          <a:p>
            <a:r>
              <a:rPr lang="en-US" altLang="zh-CN" sz="900" dirty="0"/>
              <a:t>Zhang C, </a:t>
            </a:r>
            <a:r>
              <a:rPr lang="en-US" altLang="zh-CN" sz="900" dirty="0" err="1"/>
              <a:t>Bengio</a:t>
            </a:r>
            <a:r>
              <a:rPr lang="en-US" altLang="zh-CN" sz="900" dirty="0"/>
              <a:t> S, </a:t>
            </a:r>
            <a:r>
              <a:rPr lang="en-US" altLang="zh-CN" sz="900" dirty="0" err="1"/>
              <a:t>Hardt</a:t>
            </a:r>
            <a:r>
              <a:rPr lang="en-US" altLang="zh-CN" sz="900" dirty="0"/>
              <a:t> M, et al. Understanding deep learning requires rethinking generalization[J]. </a:t>
            </a:r>
            <a:r>
              <a:rPr lang="en-US" altLang="zh-CN" sz="900" dirty="0" err="1"/>
              <a:t>arXiv</a:t>
            </a:r>
            <a:r>
              <a:rPr lang="en-US" altLang="zh-CN" sz="900" dirty="0"/>
              <a:t> preprint arXiv:1611.03530, 2016.</a:t>
            </a:r>
            <a:endParaRPr lang="zh-CN" alt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endParaRPr lang="zh-CN" altLang="en-US" dirty="0"/>
          </a:p>
        </p:txBody>
      </p:sp>
      <p:pic>
        <p:nvPicPr>
          <p:cNvPr id="2050" name="Picture 2" descr="âl2 regularizationâçå¾çæç´¢ç»æ"/>
          <p:cNvPicPr>
            <a:picLocks noChangeAspect="1" noChangeArrowheads="1"/>
          </p:cNvPicPr>
          <p:nvPr/>
        </p:nvPicPr>
        <p:blipFill>
          <a:blip r:embed="rId1"/>
          <a:srcRect/>
          <a:stretch>
            <a:fillRect/>
          </a:stretch>
        </p:blipFill>
        <p:spPr bwMode="auto">
          <a:xfrm>
            <a:off x="762635" y="3989348"/>
            <a:ext cx="2611371" cy="199842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2"/>
          <a:stretch>
            <a:fillRect/>
          </a:stretch>
        </p:blipFill>
        <p:spPr>
          <a:xfrm>
            <a:off x="5932658" y="4500880"/>
            <a:ext cx="2286148" cy="1852259"/>
          </a:xfrm>
          <a:prstGeom prst="rect">
            <a:avLst/>
          </a:prstGeom>
        </p:spPr>
      </p:pic>
      <p:sp>
        <p:nvSpPr>
          <p:cNvPr id="2" name="文本框 1"/>
          <p:cNvSpPr txBox="1"/>
          <p:nvPr/>
        </p:nvSpPr>
        <p:spPr>
          <a:xfrm>
            <a:off x="2474487" y="3638550"/>
            <a:ext cx="1630045" cy="275590"/>
          </a:xfrm>
          <a:prstGeom prst="rect">
            <a:avLst/>
          </a:prstGeom>
          <a:noFill/>
        </p:spPr>
        <p:txBody>
          <a:bodyPr wrap="none" rtlCol="0">
            <a:spAutoFit/>
          </a:bodyPr>
          <a:lstStyle/>
          <a:p>
            <a:pPr algn="ctr"/>
            <a:r>
              <a:rPr lang="en-US" altLang="zh-CN" sz="1200" dirty="0">
                <a:solidFill>
                  <a:srgbClr val="FF0000"/>
                </a:solidFill>
              </a:rPr>
              <a:t>L1/L2</a:t>
            </a:r>
            <a:r>
              <a:rPr lang="zh-CN" altLang="en-US" sz="1200" dirty="0">
                <a:solidFill>
                  <a:srgbClr val="FF0000"/>
                </a:solidFill>
              </a:rPr>
              <a:t>约束、数据增强</a:t>
            </a:r>
            <a:endParaRPr lang="zh-CN" altLang="en-US" sz="1200" dirty="0">
              <a:solidFill>
                <a:srgbClr val="FF0000"/>
              </a:solidFill>
            </a:endParaRPr>
          </a:p>
        </p:txBody>
      </p:sp>
      <p:sp>
        <p:nvSpPr>
          <p:cNvPr id="7" name="文本框 6"/>
          <p:cNvSpPr txBox="1"/>
          <p:nvPr/>
        </p:nvSpPr>
        <p:spPr>
          <a:xfrm>
            <a:off x="4806826" y="3638551"/>
            <a:ext cx="2621280" cy="460375"/>
          </a:xfrm>
          <a:prstGeom prst="rect">
            <a:avLst/>
          </a:prstGeom>
          <a:noFill/>
        </p:spPr>
        <p:txBody>
          <a:bodyPr wrap="none" rtlCol="0">
            <a:spAutoFit/>
          </a:bodyPr>
          <a:lstStyle/>
          <a:p>
            <a:pPr algn="ctr"/>
            <a:r>
              <a:rPr lang="zh-CN" altLang="en-US" sz="1200" dirty="0">
                <a:solidFill>
                  <a:srgbClr val="FF0000"/>
                </a:solidFill>
              </a:rPr>
              <a:t>权重衰减、随机梯度下降、提前停止</a:t>
            </a:r>
            <a:endParaRPr lang="en-US" altLang="zh-CN" sz="1200" dirty="0">
              <a:solidFill>
                <a:srgbClr val="FF0000"/>
              </a:solidFill>
            </a:endParaRPr>
          </a:p>
          <a:p>
            <a:endParaRPr lang="zh-CN" altLang="en-US" sz="1200" dirty="0">
              <a:solidFill>
                <a:srgbClr val="FF0000"/>
              </a:solidFill>
            </a:endParaRPr>
          </a:p>
        </p:txBody>
      </p:sp>
      <p:pic>
        <p:nvPicPr>
          <p:cNvPr id="6" name="内容占位符 5"/>
          <p:cNvPicPr>
            <a:picLocks noChangeAspect="1"/>
          </p:cNvPicPr>
          <p:nvPr>
            <p:ph sz="quarter" idx="1"/>
          </p:nvPr>
        </p:nvPicPr>
        <p:blipFill>
          <a:blip r:embed="rId3"/>
          <a:srcRect t="25586" b="26271"/>
          <a:stretch>
            <a:fillRect/>
          </a:stretch>
        </p:blipFill>
        <p:spPr>
          <a:xfrm>
            <a:off x="107950" y="1155065"/>
            <a:ext cx="8928735" cy="2542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ele attr="{26A466A3-0E5F-4888-9DA8-10D04BC38678}"/>
                  </a:ext>
                </a:extLst>
              </p:cNvPr>
              <p:cNvSpPr>
                <a:spLocks noGrp="1"/>
              </p:cNvSpPr>
              <p:nvPr>
                <p:ph sz="quarter" idx="1"/>
              </p:nvPr>
            </p:nvSpPr>
            <p:spPr/>
            <p:txBody>
              <a:bodyPr/>
              <a:lstStyle/>
              <a:p>
                <a:r>
                  <a:rPr lang="zh-CN" altLang="en-US" dirty="0"/>
                  <a:t>优化问题可以写为</a:t>
                </a:r>
                <a:endParaRPr lang="en-US" altLang="zh-CN" dirty="0"/>
              </a:p>
              <a:p>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m:rPr>
                            <m:sty m:val="p"/>
                          </m:rPr>
                          <a:rPr lang="en-US" altLang="zh-CN" i="1">
                            <a:latin typeface="Cambria Math" panose="02040503050406030204" pitchFamily="18" charset="0"/>
                            <a:ea typeface="Cambria Math" panose="02040503050406030204" pitchFamily="18" charset="0"/>
                          </a:rPr>
                          <m:t>p</m:t>
                        </m:r>
                      </m:sub>
                    </m:sSub>
                  </m:oMath>
                </a14:m>
                <a:r>
                  <a:rPr lang="en-US" altLang="zh-CN" dirty="0"/>
                  <a:t> </a:t>
                </a:r>
                <a:r>
                  <a:rPr lang="zh-CN" altLang="en-US" dirty="0"/>
                  <a:t>为范数函数，</a:t>
                </a:r>
                <a:r>
                  <a:rPr lang="en-US" altLang="zh-CN" dirty="0"/>
                  <a:t>p</a:t>
                </a:r>
                <a:r>
                  <a:rPr lang="zh-CN" altLang="en-US" dirty="0"/>
                  <a:t>的取值通常为</a:t>
                </a:r>
                <a:r>
                  <a:rPr lang="en-US" altLang="zh-CN" dirty="0"/>
                  <a:t>{1,2}</a:t>
                </a:r>
                <a:r>
                  <a:rPr lang="zh-CN" altLang="en-US" dirty="0"/>
                  <a:t>代表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范数，</a:t>
                </a:r>
                <a:r>
                  <a:rPr lang="en-US" altLang="zh-CN" dirty="0"/>
                  <a:t>λ</a:t>
                </a:r>
                <a:r>
                  <a:rPr lang="zh-CN" altLang="en-US" dirty="0"/>
                  <a:t>为正则化系数。</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1037" t="-1728"/>
                </a:stretch>
              </a:blipFill>
            </p:spPr>
            <p:txBody>
              <a:bodyPr/>
              <a:lstStyle/>
              <a:p>
                <a:r>
                  <a:rPr lang="zh-CN" altLang="en-US">
                    <a:noFill/>
                  </a:rPr>
                  <a:t> </a:t>
                </a:r>
                <a:endParaRPr lang="zh-CN" altLang="en-US">
                  <a:noFill/>
                </a:endParaRPr>
              </a:p>
            </p:txBody>
          </p:sp>
        </mc:Fallback>
      </mc:AlternateContent>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225" y="1929130"/>
            <a:ext cx="5976620" cy="83058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0" y="3824605"/>
            <a:ext cx="8558530" cy="2528570"/>
          </a:xfrm>
          <a:prstGeom prst="rect">
            <a:avLst/>
          </a:prstGeom>
        </p:spPr>
      </p:pic>
      <p:sp>
        <p:nvSpPr>
          <p:cNvPr id="4" name="标题 3"/>
          <p:cNvSpPr/>
          <p:nvPr>
            <p:ph type="title"/>
          </p:nvPr>
        </p:nvSpPr>
        <p:spPr/>
        <p:txBody>
          <a:bodyPr/>
          <a:p>
            <a:r>
              <a:rPr lang="en-US" altLang="zh-CN"/>
              <a:t>Lp</a:t>
            </a:r>
            <a:r>
              <a:rPr lang="zh-CN" altLang="en-US"/>
              <a:t>范数正则化</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网络优化的难点</a:t>
            </a:r>
            <a:endParaRPr lang="zh-CN" altLang="en-US" dirty="0"/>
          </a:p>
        </p:txBody>
      </p:sp>
      <p:sp>
        <p:nvSpPr>
          <p:cNvPr id="3" name="内容占位符 2"/>
          <p:cNvSpPr>
            <a:spLocks noGrp="1"/>
          </p:cNvSpPr>
          <p:nvPr>
            <p:ph sz="quarter" idx="1"/>
          </p:nvPr>
        </p:nvSpPr>
        <p:spPr/>
        <p:txBody>
          <a:bodyPr/>
          <a:lstStyle/>
          <a:p>
            <a:r>
              <a:rPr lang="zh-CN" altLang="en-US" dirty="0"/>
              <a:t>结构差异大</a:t>
            </a:r>
            <a:endParaRPr lang="en-US" altLang="zh-CN" dirty="0"/>
          </a:p>
          <a:p>
            <a:pPr lvl="1"/>
            <a:r>
              <a:rPr lang="zh-CN" altLang="en-US" dirty="0"/>
              <a:t>没有通用的优化算法</a:t>
            </a:r>
            <a:endParaRPr lang="en-US" altLang="zh-CN" dirty="0"/>
          </a:p>
          <a:p>
            <a:endParaRPr lang="en-US" altLang="zh-CN" dirty="0"/>
          </a:p>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endParaRPr lang="zh-CN" altLang="en-US" dirty="0"/>
          </a:p>
        </p:txBody>
      </p:sp>
      <p:sp>
        <p:nvSpPr>
          <p:cNvPr id="3" name="内容占位符 2"/>
          <p:cNvSpPr>
            <a:spLocks noGrp="1"/>
          </p:cNvSpPr>
          <p:nvPr>
            <p:ph sz="quarter" idx="1"/>
          </p:nvPr>
        </p:nvSpPr>
        <p:spPr/>
        <p:txBody>
          <a:bodyPr/>
          <a:lstStyle/>
          <a:p>
            <a:r>
              <a:rPr lang="zh-CN" altLang="en-US" dirty="0"/>
              <a:t>隐藏层的不同神经元个数</a:t>
            </a:r>
            <a:endParaRPr lang="zh-CN" altLang="en-US" dirty="0"/>
          </a:p>
        </p:txBody>
      </p:sp>
      <p:pic>
        <p:nvPicPr>
          <p:cNvPr id="4" name="图片 3"/>
          <p:cNvPicPr>
            <a:picLocks noChangeAspect="1"/>
          </p:cNvPicPr>
          <p:nvPr/>
        </p:nvPicPr>
        <p:blipFill>
          <a:blip r:embed="rId1"/>
          <a:stretch>
            <a:fillRect/>
          </a:stretch>
        </p:blipFill>
        <p:spPr>
          <a:xfrm>
            <a:off x="167640" y="2326640"/>
            <a:ext cx="8808720" cy="3298190"/>
          </a:xfrm>
          <a:prstGeom prst="rect">
            <a:avLst/>
          </a:prstGeom>
        </p:spPr>
      </p:pic>
      <p:sp>
        <p:nvSpPr>
          <p:cNvPr id="5" name="矩形 4"/>
          <p:cNvSpPr/>
          <p:nvPr/>
        </p:nvSpPr>
        <p:spPr>
          <a:xfrm>
            <a:off x="4114801" y="1211580"/>
            <a:ext cx="2893695" cy="321945"/>
          </a:xfrm>
          <a:prstGeom prst="rect">
            <a:avLst/>
          </a:prstGeom>
        </p:spPr>
        <p:txBody>
          <a:bodyPr wrap="none">
            <a:spAutoFit/>
          </a:bodyPr>
          <a:lstStyle/>
          <a:p>
            <a:r>
              <a:rPr lang="zh-CN" altLang="en-US" sz="1500" dirty="0"/>
              <a:t>http://playground.tensorflow.org/</a:t>
            </a:r>
            <a:endParaRPr lang="zh-CN" altLang="en-US" sz="15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endParaRPr lang="zh-CN" altLang="en-US" dirty="0"/>
          </a:p>
        </p:txBody>
      </p:sp>
      <p:sp>
        <p:nvSpPr>
          <p:cNvPr id="3" name="内容占位符 2"/>
          <p:cNvSpPr>
            <a:spLocks noGrp="1"/>
          </p:cNvSpPr>
          <p:nvPr>
            <p:ph sz="quarter" idx="1"/>
          </p:nvPr>
        </p:nvSpPr>
        <p:spPr/>
        <p:txBody>
          <a:bodyPr/>
          <a:lstStyle/>
          <a:p>
            <a:r>
              <a:rPr lang="zh-CN" altLang="en-US" dirty="0"/>
              <a:t>不同的正则化系数</a:t>
            </a:r>
            <a:endParaRPr lang="zh-CN" altLang="en-US" dirty="0"/>
          </a:p>
        </p:txBody>
      </p:sp>
      <p:pic>
        <p:nvPicPr>
          <p:cNvPr id="5" name="图片 4"/>
          <p:cNvPicPr>
            <a:picLocks noChangeAspect="1"/>
          </p:cNvPicPr>
          <p:nvPr/>
        </p:nvPicPr>
        <p:blipFill>
          <a:blip r:embed="rId1"/>
          <a:stretch>
            <a:fillRect/>
          </a:stretch>
        </p:blipFill>
        <p:spPr>
          <a:xfrm>
            <a:off x="135255" y="2028190"/>
            <a:ext cx="8874125" cy="33553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endParaRPr lang="zh-CN" altLang="en-US" dirty="0"/>
          </a:p>
        </p:txBody>
      </p:sp>
      <p:sp>
        <p:nvSpPr>
          <p:cNvPr id="3" name="内容占位符 2"/>
          <p:cNvSpPr>
            <a:spLocks noGrp="1"/>
          </p:cNvSpPr>
          <p:nvPr>
            <p:ph sz="quarter"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endParaRPr lang="zh-CN" altLang="en-US" dirty="0"/>
          </a:p>
        </p:txBody>
      </p:sp>
      <p:pic>
        <p:nvPicPr>
          <p:cNvPr id="4" name="图片 3" descr="屏幕剪辑"/>
          <p:cNvPicPr>
            <a:picLocks noChangeAspect="1"/>
          </p:cNvPicPr>
          <p:nvPr/>
        </p:nvPicPr>
        <p:blipFill>
          <a:blip r:embed="rId1"/>
          <a:stretch>
            <a:fillRect/>
          </a:stretch>
        </p:blipFill>
        <p:spPr>
          <a:xfrm>
            <a:off x="2223135" y="2546985"/>
            <a:ext cx="4697095" cy="38061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丢弃法（</a:t>
            </a:r>
            <a:r>
              <a:rPr lang="en-US" altLang="zh-CN"/>
              <a:t>Dropout Method</a:t>
            </a:r>
            <a:r>
              <a:rPr lang="zh-CN" altLang="en-US"/>
              <a:t>）</a:t>
            </a:r>
            <a:endParaRPr lang="zh-CN" altLang="en-US" dirty="0"/>
          </a:p>
        </p:txBody>
      </p:sp>
      <p:pic>
        <p:nvPicPr>
          <p:cNvPr id="3" name="图片 2"/>
          <p:cNvPicPr>
            <a:picLocks noChangeAspect="1"/>
          </p:cNvPicPr>
          <p:nvPr/>
        </p:nvPicPr>
        <p:blipFill>
          <a:blip r:embed="rId1"/>
          <a:stretch>
            <a:fillRect/>
          </a:stretch>
        </p:blipFill>
        <p:spPr>
          <a:xfrm>
            <a:off x="1740535" y="2834005"/>
            <a:ext cx="5662930" cy="3628390"/>
          </a:xfrm>
          <a:prstGeom prst="rect">
            <a:avLst/>
          </a:prstGeom>
        </p:spPr>
      </p:pic>
      <p:sp>
        <p:nvSpPr>
          <p:cNvPr id="4" name="内容占位符 3"/>
          <p:cNvSpPr/>
          <p:nvPr>
            <p:ph sz="quarter" idx="1"/>
          </p:nvPr>
        </p:nvSpPr>
        <p:spPr/>
        <p:txBody>
          <a:bodyPr/>
          <a:p>
            <a:r>
              <a:rPr lang="zh-CN" altLang="en-US"/>
              <a:t>丢弃掩码（Dropout Mask）</a:t>
            </a:r>
            <a:endParaRPr lang="zh-CN" altLang="en-US"/>
          </a:p>
          <a:p>
            <a:pPr lvl="1"/>
            <a:r>
              <a:rPr lang="zh-CN" altLang="en-US"/>
              <a:t>通过以概率为 𝑝 的伯努利分布随机生成</a:t>
            </a:r>
            <a:endParaRPr lang="zh-CN" altLang="en-US"/>
          </a:p>
        </p:txBody>
      </p:sp>
      <p:pic>
        <p:nvPicPr>
          <p:cNvPr id="5" name="图片 4"/>
          <p:cNvPicPr>
            <a:picLocks noChangeAspect="1"/>
          </p:cNvPicPr>
          <p:nvPr/>
        </p:nvPicPr>
        <p:blipFill>
          <a:blip r:embed="rId2"/>
          <a:stretch>
            <a:fillRect/>
          </a:stretch>
        </p:blipFill>
        <p:spPr>
          <a:xfrm>
            <a:off x="2885440" y="2002790"/>
            <a:ext cx="3567430" cy="92773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Dropout</a:t>
            </a:r>
            <a:r>
              <a:rPr lang="zh-CN" altLang="en-US" dirty="0"/>
              <a:t>意义</a:t>
            </a:r>
            <a:endParaRPr lang="zh-CN" altLang="en-US" dirty="0"/>
          </a:p>
        </p:txBody>
      </p:sp>
      <p:sp>
        <p:nvSpPr>
          <p:cNvPr id="3" name="内容占位符 2"/>
          <p:cNvSpPr>
            <a:spLocks noGrp="1"/>
          </p:cNvSpPr>
          <p:nvPr>
            <p:ph sz="quarter" idx="1"/>
          </p:nvPr>
        </p:nvSpPr>
        <p:spPr/>
        <p:txBody>
          <a:bodyPr/>
          <a:lstStyle/>
          <a:p>
            <a:r>
              <a:rPr lang="zh-CN" altLang="en-US" dirty="0"/>
              <a:t>集成学习的解释</a:t>
            </a:r>
            <a:endParaRPr lang="en-US" altLang="zh-CN" dirty="0"/>
          </a:p>
          <a:p>
            <a:pPr lvl="1"/>
            <a:r>
              <a:rPr lang="zh-CN" altLang="en-US" dirty="0"/>
              <a:t>每做一次丢弃，相当于从原始的网络中采样得到一个子网络。如果一个神经网络有</a:t>
            </a:r>
            <a:r>
              <a:rPr lang="en-US" altLang="zh-CN" dirty="0"/>
              <a:t>n</a:t>
            </a:r>
            <a:r>
              <a:rPr lang="zh-CN" altLang="en-US" dirty="0"/>
              <a:t>个神经元，那么总共可以采样出</a:t>
            </a:r>
            <a:r>
              <a:rPr lang="en-US" altLang="zh-CN" dirty="0"/>
              <a:t>2</a:t>
            </a:r>
            <a:r>
              <a:rPr lang="en-US" altLang="zh-CN" baseline="30000" dirty="0"/>
              <a:t>n</a:t>
            </a:r>
            <a:r>
              <a:rPr lang="zh-CN" altLang="en-US" dirty="0"/>
              <a:t>个子网络。</a:t>
            </a:r>
            <a:endParaRPr lang="en-US" altLang="zh-CN" dirty="0"/>
          </a:p>
          <a:p>
            <a:pPr lvl="1"/>
            <a:endParaRPr lang="en-US" altLang="zh-CN" dirty="0"/>
          </a:p>
          <a:p>
            <a:r>
              <a:rPr lang="zh-CN" altLang="en-US" dirty="0"/>
              <a:t>贝叶斯学习的解释</a:t>
            </a:r>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f(</a:t>
            </a:r>
            <a:r>
              <a:rPr lang="en-US" altLang="zh-CN" dirty="0" err="1"/>
              <a:t>x,θ</a:t>
            </a:r>
            <a:r>
              <a:rPr lang="en-US" altLang="zh-CN" baseline="-25000" dirty="0" err="1"/>
              <a:t>m</a:t>
            </a:r>
            <a:r>
              <a:rPr lang="en-US" altLang="zh-CN" dirty="0"/>
              <a:t>)</a:t>
            </a:r>
            <a:r>
              <a:rPr lang="zh-CN" altLang="en-US" dirty="0"/>
              <a:t>为第</a:t>
            </a:r>
            <a:r>
              <a:rPr lang="en-US" altLang="zh-CN" dirty="0"/>
              <a:t>m</a:t>
            </a:r>
            <a:r>
              <a:rPr lang="zh-CN" altLang="en-US" dirty="0"/>
              <a:t>次应用丢弃方法后的网络。</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88640" y="3748405"/>
            <a:ext cx="2967990" cy="159321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数据增强（</a:t>
            </a:r>
            <a:r>
              <a:rPr lang="en-US" altLang="zh-CN" dirty="0"/>
              <a:t>Data Augmentation</a:t>
            </a:r>
            <a:r>
              <a:rPr lang="zh-CN" altLang="en-US" dirty="0"/>
              <a:t>）</a:t>
            </a:r>
            <a:endParaRPr lang="zh-CN" altLang="en-US" dirty="0"/>
          </a:p>
        </p:txBody>
      </p:sp>
      <p:sp>
        <p:nvSpPr>
          <p:cNvPr id="3" name="内容占位符 2"/>
          <p:cNvSpPr>
            <a:spLocks noGrp="1"/>
          </p:cNvSpPr>
          <p:nvPr>
            <p:ph sz="quarter" idx="1"/>
          </p:nvPr>
        </p:nvSpPr>
        <p:spPr/>
        <p:txBody>
          <a:bodyPr/>
          <a:lstStyle/>
          <a:p>
            <a:r>
              <a:rPr lang="zh-CN" altLang="en-US" dirty="0"/>
              <a:t>增加数据的多样性</a:t>
            </a:r>
            <a:endParaRPr lang="en-US" altLang="zh-CN" dirty="0"/>
          </a:p>
          <a:p>
            <a:pPr lvl="0"/>
            <a:r>
              <a:rPr lang="zh-CN" altLang="en-US" dirty="0"/>
              <a:t>图像数据的增强方法：</a:t>
            </a:r>
            <a:endParaRPr lang="zh-CN" altLang="en-US" dirty="0"/>
          </a:p>
          <a:p>
            <a:pPr lvl="1"/>
            <a:endParaRPr lang="zh-CN" altLang="en-US" dirty="0"/>
          </a:p>
        </p:txBody>
      </p:sp>
      <p:pic>
        <p:nvPicPr>
          <p:cNvPr id="4" name="图片 3"/>
          <p:cNvPicPr>
            <a:picLocks noChangeAspect="1"/>
          </p:cNvPicPr>
          <p:nvPr/>
        </p:nvPicPr>
        <p:blipFill>
          <a:blip r:embed="rId1"/>
          <a:stretch>
            <a:fillRect/>
          </a:stretch>
        </p:blipFill>
        <p:spPr>
          <a:xfrm>
            <a:off x="108585" y="2584450"/>
            <a:ext cx="8928100" cy="31038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标签平滑（</a:t>
            </a:r>
            <a:r>
              <a:rPr lang="en-US" altLang="zh-CN" dirty="0"/>
              <a:t>Label Smoothing</a:t>
            </a:r>
            <a:r>
              <a:rPr lang="zh-CN" altLang="en-US" dirty="0"/>
              <a:t>）</a:t>
            </a:r>
            <a:endParaRPr lang="zh-CN" altLang="en-US" dirty="0"/>
          </a:p>
        </p:txBody>
      </p:sp>
      <p:sp>
        <p:nvSpPr>
          <p:cNvPr id="3" name="内容占位符 2"/>
          <p:cNvSpPr>
            <a:spLocks noGrp="1"/>
          </p:cNvSpPr>
          <p:nvPr>
            <p:ph sz="quarter" idx="1"/>
          </p:nvPr>
        </p:nvSpPr>
        <p:spPr/>
        <p:txBody>
          <a:bodyPr/>
          <a:lstStyle/>
          <a:p>
            <a:r>
              <a:rPr lang="zh-CN" altLang="en-US"/>
              <a:t>在输出标签中添加噪声来避免模型过拟合。</a:t>
            </a:r>
            <a:endParaRPr lang="en-US" altLang="zh-CN"/>
          </a:p>
          <a:p>
            <a:endParaRPr lang="zh-CN" altLang="en-US"/>
          </a:p>
          <a:p>
            <a:r>
              <a:rPr lang="zh-CN" altLang="en-US"/>
              <a:t>一个样本</a:t>
            </a:r>
            <a:r>
              <a:rPr lang="en-US" altLang="zh-CN"/>
              <a:t>x</a:t>
            </a:r>
            <a:r>
              <a:rPr lang="zh-CN" altLang="en-US"/>
              <a:t>的标签一般用</a:t>
            </a:r>
            <a:r>
              <a:rPr lang="en-US" altLang="zh-CN"/>
              <a:t>onehot</a:t>
            </a:r>
            <a:r>
              <a:rPr lang="zh-CN" altLang="en-US"/>
              <a:t>向量表示</a:t>
            </a:r>
            <a:endParaRPr lang="en-US" altLang="zh-CN"/>
          </a:p>
          <a:p>
            <a:endParaRPr lang="en-US" altLang="zh-CN"/>
          </a:p>
          <a:p>
            <a:endParaRPr lang="en-US" altLang="zh-CN"/>
          </a:p>
          <a:p>
            <a:r>
              <a:rPr lang="zh-CN" altLang="en-US"/>
              <a:t>引入一个噪声对标签进行平滑，即假设样本以</a:t>
            </a:r>
            <a:r>
              <a:rPr lang="en-US" altLang="zh-CN"/>
              <a:t>ϵ</a:t>
            </a:r>
            <a:r>
              <a:rPr lang="zh-CN" altLang="en-US"/>
              <a:t>的概率为其它类。平滑后的标签为</a:t>
            </a:r>
            <a:endParaRPr lang="zh-CN" altLang="en-US"/>
          </a:p>
          <a:p>
            <a:endParaRPr lang="zh-CN" altLang="en-US"/>
          </a:p>
          <a:p>
            <a:endParaRPr lang="zh-CN" altLang="en-US"/>
          </a:p>
          <a:p>
            <a:endParaRPr lang="zh-CN" altLang="en-US"/>
          </a:p>
          <a:p>
            <a:r>
              <a:rPr lang="zh-CN" altLang="en-US">
                <a:sym typeface="+mn-ea"/>
              </a:rPr>
              <a:t>知识蒸馏（Knowledge Distillation）</a:t>
            </a:r>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52725" y="2677795"/>
            <a:ext cx="3987165" cy="579120"/>
          </a:xfrm>
          <a:prstGeom prst="rect">
            <a:avLst/>
          </a:prstGeom>
        </p:spPr>
      </p:pic>
      <p:sp>
        <p:nvSpPr>
          <p:cNvPr id="6" name="矩形 5"/>
          <p:cNvSpPr/>
          <p:nvPr/>
        </p:nvSpPr>
        <p:spPr>
          <a:xfrm>
            <a:off x="5543551" y="2914174"/>
            <a:ext cx="320675" cy="106680"/>
          </a:xfrm>
          <a:prstGeom prst="rect">
            <a:avLst/>
          </a:prstGeom>
        </p:spPr>
        <p:txBody>
          <a:bodyPr wrap="none">
            <a:spAutoFit/>
          </a:bodyPr>
          <a:lstStyle/>
          <a:p>
            <a:r>
              <a:rPr lang="zh-CN" altLang="en-US" sz="100" dirty="0">
                <a:solidFill>
                  <a:srgbClr val="FF0000"/>
                </a:solidFill>
              </a:rPr>
              <a:t>硬目标（Hard Targets）</a:t>
            </a:r>
            <a:endParaRPr lang="zh-CN" altLang="en-US" sz="100" dirty="0">
              <a:solidFill>
                <a:srgbClr val="FF0000"/>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315" y="4723765"/>
            <a:ext cx="6991985" cy="73723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sz="2800" dirty="0"/>
                  <a:t>模型</a:t>
                </a:r>
                <a:endParaRPr lang="en-US" altLang="zh-CN" sz="2800" dirty="0"/>
              </a:p>
              <a:p>
                <a:pPr lvl="1"/>
                <a:r>
                  <a:rPr lang="zh-CN" altLang="en-US" sz="2000" dirty="0"/>
                  <a:t>用 </a:t>
                </a:r>
                <a:r>
                  <a:rPr lang="en-US" altLang="zh-CN" sz="2000" dirty="0" err="1"/>
                  <a:t>ReLU</a:t>
                </a:r>
                <a:r>
                  <a:rPr lang="en-US" altLang="zh-CN" sz="2000" dirty="0"/>
                  <a:t> </a:t>
                </a:r>
                <a:r>
                  <a:rPr lang="zh-CN" altLang="en-US" sz="2000" dirty="0"/>
                  <a:t>作为激活函数</a:t>
                </a:r>
              </a:p>
              <a:p>
                <a:pPr lvl="1"/>
                <a:r>
                  <a:rPr lang="zh-CN" altLang="en-US" sz="2000" dirty="0"/>
                  <a:t>分类时用交叉熵作为损失函数</a:t>
                </a:r>
              </a:p>
              <a:p>
                <a:r>
                  <a:rPr lang="zh-CN" altLang="en-US" sz="2800" dirty="0"/>
                  <a:t>优化</a:t>
                </a:r>
                <a:endParaRPr lang="en-US" altLang="zh-CN" sz="2800" dirty="0"/>
              </a:p>
              <a:p>
                <a:pPr lvl="1"/>
                <a:r>
                  <a:rPr lang="en-US" altLang="zh-CN" sz="2000" dirty="0" err="1"/>
                  <a:t>SDG+mini-batch</a:t>
                </a:r>
                <a:r>
                  <a:rPr lang="zh-CN" altLang="en-US" sz="2000" dirty="0"/>
                  <a:t>（</a:t>
                </a:r>
                <a:r>
                  <a:rPr lang="en-US" altLang="zh-CN" sz="2000" dirty="0"/>
                  <a:t>Adam</a:t>
                </a:r>
                <a:r>
                  <a:rPr lang="zh-CN" altLang="en-US" sz="2000" dirty="0"/>
                  <a:t>算法优先）</a:t>
                </a:r>
                <a:endParaRPr lang="en-US" altLang="zh-CN" sz="2000" dirty="0"/>
              </a:p>
              <a:p>
                <a:pPr lvl="1"/>
                <a:r>
                  <a:rPr lang="zh-CN" altLang="en-US" sz="2000" dirty="0"/>
                  <a:t>每次迭代都重新随机排序</a:t>
                </a:r>
              </a:p>
              <a:p>
                <a:pPr lvl="1"/>
                <a:r>
                  <a:rPr lang="zh-CN" altLang="en-US" sz="2000" dirty="0"/>
                  <a:t>数据预处理（标准归一化）</a:t>
                </a:r>
              </a:p>
              <a:p>
                <a:pPr lvl="1"/>
                <a:r>
                  <a:rPr lang="zh-CN" altLang="en-US" sz="2000" dirty="0"/>
                  <a:t>动态学习率（越来越小）</a:t>
                </a:r>
                <a:endParaRPr lang="en-US" altLang="zh-CN" sz="2000" dirty="0"/>
              </a:p>
              <a:p>
                <a:r>
                  <a:rPr lang="zh-CN" altLang="en-US" sz="2800" dirty="0"/>
                  <a:t>正则化</a:t>
                </a:r>
              </a:p>
              <a:p>
                <a:pPr lvl="1"/>
                <a14:m>
                  <m:oMath xmlns:m="http://schemas.openxmlformats.org/officeDocument/2006/math">
                    <m:sSub>
                      <m:sSubPr>
                        <m:ctrlPr>
                          <a:rPr lang="en-US" altLang="zh-CN" sz="2000"/>
                        </m:ctrlPr>
                      </m:sSubPr>
                      <m:e>
                        <m:r>
                          <a:rPr lang="en-US" altLang="zh-CN" sz="2000"/>
                          <m:t>ℓ</m:t>
                        </m:r>
                      </m:e>
                      <m:sub>
                        <m:r>
                          <a:rPr lang="en-US" altLang="zh-CN" sz="2000"/>
                          <m:t>1</m:t>
                        </m:r>
                      </m:sub>
                    </m:sSub>
                  </m:oMath>
                </a14:m>
                <a:r>
                  <a:rPr lang="zh-CN" altLang="en-US" sz="2000" dirty="0"/>
                  <a:t>和</a:t>
                </a:r>
                <a14:m>
                  <m:oMath xmlns:m="http://schemas.openxmlformats.org/officeDocument/2006/math">
                    <m:sSub>
                      <m:sSubPr>
                        <m:ctrlPr>
                          <a:rPr lang="en-US" altLang="zh-CN" sz="2000"/>
                        </m:ctrlPr>
                      </m:sSubPr>
                      <m:e>
                        <m:r>
                          <a:rPr lang="en-US" altLang="zh-CN" sz="2000"/>
                          <m:t>ℓ</m:t>
                        </m:r>
                      </m:e>
                      <m:sub>
                        <m:r>
                          <a:rPr lang="en-US" altLang="zh-CN" sz="2000"/>
                          <m:t>2</m:t>
                        </m:r>
                      </m:sub>
                    </m:sSub>
                  </m:oMath>
                </a14:m>
                <a:r>
                  <a:rPr lang="zh-CN" altLang="en-US" sz="2000" dirty="0"/>
                  <a:t>正则化（跳过前几轮）</a:t>
                </a:r>
              </a:p>
              <a:p>
                <a:pPr lvl="1"/>
                <a:r>
                  <a:rPr lang="en-US" altLang="zh-CN" sz="2000" dirty="0"/>
                  <a:t>Dropout</a:t>
                </a:r>
              </a:p>
              <a:p>
                <a:pPr lvl="1"/>
                <a:r>
                  <a:rPr lang="en-US" altLang="zh-CN" sz="2000" dirty="0"/>
                  <a:t>Early-stop</a:t>
                </a:r>
              </a:p>
              <a:p>
                <a:pPr lvl="1"/>
                <a:r>
                  <a:rPr lang="zh-CN" altLang="en-US" sz="2000" dirty="0"/>
                  <a:t>数据增强</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xfrm>
                <a:off x="107950" y="1068705"/>
                <a:ext cx="8928735" cy="5294630"/>
              </a:xfrm>
              <a:blipFill rotWithShape="1">
                <a:blip r:embed="rId1"/>
                <a:stretch>
                  <a:fillRect l="-556" t="-1235" b="-469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7600" y="3886200"/>
            <a:ext cx="300990" cy="106680"/>
          </a:xfrm>
          <a:prstGeom prst="rect">
            <a:avLst/>
          </a:prstGeom>
        </p:spPr>
        <p:txBody>
          <a:bodyPr wrap="none">
            <a:spAutoFit/>
          </a:bodyPr>
          <a:lstStyle/>
          <a:p>
            <a:r>
              <a:rPr lang="zh-CN" altLang="en-US" sz="100" dirty="0"/>
              <a:t>https://nndl.github.io/</a:t>
            </a:r>
            <a:endParaRPr lang="zh-CN" altLang="en-US" sz="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高维空间的非凸优化问题</a:t>
            </a:r>
            <a:endParaRPr lang="zh-CN" altLang="en-US" dirty="0"/>
          </a:p>
        </p:txBody>
      </p:sp>
      <p:sp>
        <p:nvSpPr>
          <p:cNvPr id="3" name="内容占位符 2"/>
          <p:cNvSpPr>
            <a:spLocks noGrp="1"/>
          </p:cNvSpPr>
          <p:nvPr>
            <p:ph sz="quarter" idx="1"/>
          </p:nvPr>
        </p:nvSpPr>
        <p:spPr/>
        <p:txBody>
          <a:bodyPr/>
          <a:lstStyle/>
          <a:p>
            <a:r>
              <a:rPr lang="zh-CN" altLang="en-US" dirty="0"/>
              <a:t>鞍点</a:t>
            </a:r>
            <a:endParaRPr lang="zh-CN" altLang="en-US"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87060" y="1249045"/>
            <a:ext cx="3204845" cy="2707005"/>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075" y="1176020"/>
            <a:ext cx="3300095" cy="2780030"/>
          </a:xfrm>
          <a:prstGeom prst="rect">
            <a:avLst/>
          </a:prstGeom>
        </p:spPr>
      </p:pic>
      <p:pic>
        <p:nvPicPr>
          <p:cNvPr id="6" name="图片 5"/>
          <p:cNvPicPr>
            <a:picLocks noChangeAspect="1"/>
          </p:cNvPicPr>
          <p:nvPr/>
        </p:nvPicPr>
        <p:blipFill>
          <a:blip r:embed="rId3"/>
          <a:stretch>
            <a:fillRect/>
          </a:stretch>
        </p:blipFill>
        <p:spPr>
          <a:xfrm>
            <a:off x="527685" y="4118610"/>
            <a:ext cx="8272145" cy="2361565"/>
          </a:xfrm>
          <a:prstGeom prst="rect">
            <a:avLst/>
          </a:prstGeom>
        </p:spPr>
      </p:pic>
      <p:sp>
        <p:nvSpPr>
          <p:cNvPr id="8" name="文本框 7"/>
          <p:cNvSpPr txBox="1"/>
          <p:nvPr/>
        </p:nvSpPr>
        <p:spPr>
          <a:xfrm>
            <a:off x="4656455" y="1058545"/>
            <a:ext cx="1402080" cy="460375"/>
          </a:xfrm>
          <a:prstGeom prst="rect">
            <a:avLst/>
          </a:prstGeom>
          <a:noFill/>
        </p:spPr>
        <p:txBody>
          <a:bodyPr wrap="none" rtlCol="0" anchor="t">
            <a:spAutoFit/>
          </a:bodyPr>
          <a:p>
            <a:r>
              <a:rPr lang="zh-CN" altLang="en-US" sz="2400" b="1" dirty="0" smtClean="0">
                <a:solidFill>
                  <a:srgbClr val="0070C0"/>
                </a:solidFill>
                <a:latin typeface="Century Schoolbook" panose="02040604050505020304" charset="0"/>
                <a:ea typeface="思源宋体" panose="02020400000000000000" charset="-122"/>
                <a:sym typeface="+mn-ea"/>
              </a:rPr>
              <a:t>平坦底部</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100" b="1" cap="all" dirty="0"/>
              <a:t>VISUALIZING THE LOSS LANDSCAPE OF NEURAL NETS</a:t>
            </a:r>
            <a:endParaRPr lang="zh-CN" altLang="en-US" sz="2100" dirty="0"/>
          </a:p>
        </p:txBody>
      </p:sp>
      <p:grpSp>
        <p:nvGrpSpPr>
          <p:cNvPr id="5" name="组合 4"/>
          <p:cNvGrpSpPr/>
          <p:nvPr/>
        </p:nvGrpSpPr>
        <p:grpSpPr>
          <a:xfrm>
            <a:off x="437515" y="1162685"/>
            <a:ext cx="5755005" cy="5187315"/>
            <a:chOff x="1200" y="2646"/>
            <a:chExt cx="7670" cy="6913"/>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00" y="2646"/>
              <a:ext cx="7670" cy="3549"/>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 y="6195"/>
              <a:ext cx="7671" cy="3365"/>
            </a:xfrm>
            <a:prstGeom prst="rect">
              <a:avLst/>
            </a:prstGeom>
          </p:spPr>
        </p:pic>
      </p:grpSp>
      <p:sp>
        <p:nvSpPr>
          <p:cNvPr id="7" name="矩形 6"/>
          <p:cNvSpPr/>
          <p:nvPr/>
        </p:nvSpPr>
        <p:spPr>
          <a:xfrm>
            <a:off x="6743700" y="2367915"/>
            <a:ext cx="1930400" cy="252730"/>
          </a:xfrm>
          <a:prstGeom prst="rect">
            <a:avLst/>
          </a:prstGeom>
        </p:spPr>
        <p:txBody>
          <a:bodyPr wrap="square">
            <a:spAutoFit/>
          </a:bodyPr>
          <a:lstStyle/>
          <a:p>
            <a:r>
              <a:rPr lang="en-US" altLang="zh-CN" sz="1050" b="1" dirty="0"/>
              <a:t>without skip connections</a:t>
            </a:r>
            <a:endParaRPr lang="zh-CN" altLang="en-US" sz="1050" dirty="0"/>
          </a:p>
        </p:txBody>
      </p:sp>
      <p:sp>
        <p:nvSpPr>
          <p:cNvPr id="8" name="矩形 7"/>
          <p:cNvSpPr/>
          <p:nvPr/>
        </p:nvSpPr>
        <p:spPr>
          <a:xfrm>
            <a:off x="6743700" y="4961890"/>
            <a:ext cx="1930400" cy="252730"/>
          </a:xfrm>
          <a:prstGeom prst="rect">
            <a:avLst/>
          </a:prstGeom>
        </p:spPr>
        <p:txBody>
          <a:bodyPr wrap="square">
            <a:spAutoFit/>
          </a:bodyPr>
          <a:lstStyle/>
          <a:p>
            <a:r>
              <a:rPr lang="en-US" altLang="zh-CN" sz="1050" b="1" dirty="0"/>
              <a:t>with skip connections</a:t>
            </a:r>
            <a:endParaRPr lang="zh-CN" alt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优化算法：随机梯度下降</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950" y="1144905"/>
            <a:ext cx="8126730" cy="5176520"/>
          </a:xfrm>
          <a:prstGeom prst="rect">
            <a:avLst/>
          </a:prstGeom>
        </p:spPr>
      </p:pic>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l="5566" t="3092" r="13496" b="2462"/>
          <a:stretch>
            <a:fillRect/>
          </a:stretch>
        </p:blipFill>
        <p:spPr bwMode="auto">
          <a:xfrm>
            <a:off x="5537200" y="2644140"/>
            <a:ext cx="3551555" cy="2192020"/>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优化算法：</a:t>
            </a:r>
            <a:r>
              <a:rPr lang="en-US" altLang="zh-CN"/>
              <a:t>MiniBatch</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dirty="0"/>
                  <a:t>选取</a:t>
                </a:r>
                <a14:m>
                  <m:oMath xmlns:m="http://schemas.openxmlformats.org/officeDocument/2006/math">
                    <m:r>
                      <a:rPr lang="en-US" altLang="zh-CN" b="0" i="1" dirty="0" smtClean="0">
                        <a:latin typeface="Cambria Math" panose="02040503050406030204" pitchFamily="18" charset="0"/>
                      </a:rPr>
                      <m:t>𝐾</m:t>
                    </m:r>
                  </m:oMath>
                </a14:m>
                <a:r>
                  <a:rPr lang="zh-CN" altLang="en-US" dirty="0"/>
                  <a:t>个训练样本</a:t>
                </a:r>
                <a14:m>
                  <m:oMath xmlns:m="http://schemas.openxmlformats.org/officeDocument/2006/math">
                    <m:r>
                      <m:rPr>
                        <m:lit/>
                      </m:rPr>
                      <a:rPr lang="en-US" altLang="zh-CN" i="1" dirty="0">
                        <a:latin typeface="Cambria Math" panose="02040503050406030204" pitchFamily="18" charset="0"/>
                      </a:rPr>
                      <m:t>{</m:t>
                    </m:r>
                    <m:sSup>
                      <m:sSupPr>
                        <m:ctrlPr>
                          <a:rPr lang="en-US" altLang="zh-CN" i="1" dirty="0" smtClean="0">
                            <a:latin typeface="Cambria Math" panose="02040503050406030204" pitchFamily="18" charset="0"/>
                          </a:rPr>
                        </m:ctrlPr>
                      </m:sSupPr>
                      <m:e>
                        <m:r>
                          <m:rPr>
                            <m:sty m:val="p"/>
                          </m:rPr>
                          <a:rPr lang="en-US" altLang="zh-CN" i="0" dirty="0" err="1">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m:rPr>
                            <m:sty m:val="p"/>
                          </m:rPr>
                          <a:rPr lang="en-US" altLang="zh-CN" i="0" dirty="0">
                            <a:latin typeface="Cambria Math" panose="02040503050406030204" pitchFamily="18" charset="0"/>
                          </a:rPr>
                          <m:t>y</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sSubSup>
                      <m:sSubSupPr>
                        <m:ctrlPr>
                          <a:rPr lang="en-US" altLang="zh-CN" i="1" dirty="0">
                            <a:latin typeface="Cambria Math" panose="02040503050406030204" pitchFamily="18" charset="0"/>
                          </a:rPr>
                        </m:ctrlPr>
                      </m:sSubSupPr>
                      <m:e>
                        <m:r>
                          <m:rPr>
                            <m:lit/>
                          </m:rPr>
                          <a:rPr lang="en-US" altLang="zh-CN" i="1" dirty="0">
                            <a:latin typeface="Cambria Math" panose="02040503050406030204" pitchFamily="18" charset="0"/>
                          </a:rPr>
                          <m:t>}</m:t>
                        </m:r>
                      </m:e>
                      <m:sub>
                        <m:r>
                          <a:rPr lang="en-US" altLang="zh-CN" b="0" i="1" dirty="0" smtClean="0">
                            <a:latin typeface="Cambria Math" panose="02040503050406030204" pitchFamily="18" charset="0"/>
                          </a:rPr>
                          <m:t>𝑘</m:t>
                        </m:r>
                        <m:r>
                          <a:rPr lang="en-US" altLang="zh-CN" i="1" dirty="0">
                            <a:latin typeface="Cambria Math" panose="02040503050406030204" pitchFamily="18" charset="0"/>
                          </a:rPr>
                          <m:t>=1</m:t>
                        </m:r>
                      </m:sub>
                      <m:sup>
                        <m:r>
                          <m:rPr>
                            <m:sty m:val="p"/>
                          </m:rPr>
                          <a:rPr lang="en-US" altLang="zh-CN" i="1" dirty="0">
                            <a:latin typeface="Cambria Math" panose="02040503050406030204" pitchFamily="18" charset="0"/>
                          </a:rPr>
                          <m:t>K</m:t>
                        </m:r>
                      </m:sup>
                    </m:sSubSup>
                  </m:oMath>
                </a14:m>
                <a:r>
                  <a:rPr lang="zh-CN" altLang="en-US" b="0" dirty="0"/>
                  <a:t>，计算偏导数</a:t>
                </a:r>
                <a:endParaRPr lang="en-US" altLang="zh-CN" b="0" dirty="0"/>
              </a:p>
              <a:p>
                <a:endParaRPr lang="en-US" altLang="zh-CN" dirty="0"/>
              </a:p>
              <a:p>
                <a:r>
                  <a:rPr lang="zh-CN" altLang="en-US" b="0" dirty="0"/>
                  <a:t>定义梯度</a:t>
                </a:r>
                <a:endParaRPr lang="en-US" altLang="zh-CN" b="0" dirty="0"/>
              </a:p>
              <a:p>
                <a:endParaRPr lang="en-US" altLang="zh-CN" dirty="0"/>
              </a:p>
              <a:p>
                <a:endParaRPr lang="en-US" altLang="zh-CN" dirty="0"/>
              </a:p>
              <a:p>
                <a:r>
                  <a:rPr lang="zh-CN" altLang="en-US" dirty="0"/>
                  <a:t>更新参数</a:t>
                </a:r>
                <a:endParaRPr lang="en-US" altLang="zh-CN" dirty="0"/>
              </a:p>
              <a:p>
                <a:pPr marL="0" indent="0">
                  <a:buNone/>
                </a:pPr>
                <a:endParaRPr lang="en-US" altLang="zh-CN" dirty="0"/>
              </a:p>
              <a:p>
                <a:pPr marL="0" indent="0">
                  <a:buNone/>
                </a:pPr>
                <a:r>
                  <a:rPr lang="zh-CN" altLang="en-US" dirty="0"/>
                  <a:t>其中</a:t>
                </a:r>
                <a:r>
                  <a:rPr lang="en-US" altLang="zh-CN" dirty="0"/>
                  <a:t>α &gt; 0</a:t>
                </a:r>
                <a:r>
                  <a:rPr lang="zh-CN" altLang="en-US" dirty="0"/>
                  <a:t>为学习率</a:t>
                </a:r>
                <a:endParaRPr lang="en-US" altLang="zh-CN" dirty="0"/>
              </a:p>
              <a:p>
                <a:endParaRPr lang="en-US" altLang="zh-CN" b="0" dirty="0"/>
              </a:p>
              <a:p>
                <a:endParaRPr lang="en-US" altLang="zh-CN" dirty="0"/>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1"/>
                <a:stretch>
                  <a:fillRect l="-1852" t="-741" b="-4568"/>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5820410" y="4088130"/>
            <a:ext cx="2887345" cy="1938020"/>
          </a:xfrm>
          <a:prstGeom prst="rect">
            <a:avLst/>
          </a:prstGeom>
          <a:noFill/>
        </p:spPr>
        <p:txBody>
          <a:bodyPr wrap="square" rtlCol="0">
            <a:spAutoFit/>
          </a:bodyPr>
          <a:lstStyle/>
          <a:p>
            <a:pPr>
              <a:lnSpc>
                <a:spcPct val="150000"/>
              </a:lnSpc>
            </a:pPr>
            <a:r>
              <a:rPr lang="zh-CN" altLang="en-US" sz="2000" dirty="0">
                <a:solidFill>
                  <a:srgbClr val="FF0000"/>
                </a:solidFill>
              </a:rPr>
              <a:t>几个关键因素：</a:t>
            </a:r>
            <a:endParaRPr lang="en-US" altLang="zh-CN" sz="2000" dirty="0">
              <a:solidFill>
                <a:srgbClr val="FF0000"/>
              </a:solidFill>
            </a:endParaRPr>
          </a:p>
          <a:p>
            <a:pPr marL="285750" indent="-285750">
              <a:lnSpc>
                <a:spcPct val="150000"/>
              </a:lnSpc>
              <a:buFont typeface="Arial" panose="020B0604020202020204" pitchFamily="34" charset="0"/>
              <a:buChar char="•"/>
            </a:pPr>
            <a:r>
              <a:rPr lang="zh-CN" altLang="en-US" sz="2000" dirty="0">
                <a:solidFill>
                  <a:srgbClr val="FF0000"/>
                </a:solidFill>
              </a:rPr>
              <a:t>小批量样本数量</a:t>
            </a:r>
            <a:endParaRPr lang="en-US" altLang="zh-CN" sz="2000" dirty="0">
              <a:solidFill>
                <a:srgbClr val="FF0000"/>
              </a:solidFill>
            </a:endParaRPr>
          </a:p>
          <a:p>
            <a:pPr marL="285750" indent="-285750">
              <a:lnSpc>
                <a:spcPct val="150000"/>
              </a:lnSpc>
              <a:buFont typeface="Arial" panose="020B0604020202020204" pitchFamily="34" charset="0"/>
              <a:buChar char="•"/>
            </a:pPr>
            <a:r>
              <a:rPr lang="zh-CN" altLang="en-US" sz="2000" dirty="0">
                <a:solidFill>
                  <a:srgbClr val="FF0000"/>
                </a:solidFill>
              </a:rPr>
              <a:t>梯度</a:t>
            </a:r>
            <a:endParaRPr lang="en-US" altLang="zh-CN" sz="2000" dirty="0">
              <a:solidFill>
                <a:srgbClr val="FF0000"/>
              </a:solidFill>
            </a:endParaRPr>
          </a:p>
          <a:p>
            <a:pPr marL="285750" indent="-285750">
              <a:lnSpc>
                <a:spcPct val="150000"/>
              </a:lnSpc>
              <a:buFont typeface="Arial" panose="020B0604020202020204" pitchFamily="34" charset="0"/>
              <a:buChar char="•"/>
            </a:pPr>
            <a:r>
              <a:rPr lang="zh-CN" altLang="en-US" sz="2000" dirty="0">
                <a:solidFill>
                  <a:srgbClr val="FF0000"/>
                </a:solidFill>
              </a:rPr>
              <a:t>学习率</a:t>
            </a:r>
            <a:endParaRPr lang="zh-CN" altLang="en-US" sz="2000" dirty="0">
              <a:solidFill>
                <a:srgbClr val="FF0000"/>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725" y="2161540"/>
            <a:ext cx="5208270" cy="969010"/>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725" y="3435350"/>
            <a:ext cx="1684020" cy="54038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2725" y="4843145"/>
            <a:ext cx="202692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学习率的影响</a:t>
            </a:r>
            <a:endParaRPr lang="zh-CN" altLang="en-US" dirty="0"/>
          </a:p>
        </p:txBody>
      </p:sp>
      <p:pic>
        <p:nvPicPr>
          <p:cNvPr id="1026" name="Picture 2" descr="Goldilocks of learning rat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950" y="1757045"/>
            <a:ext cx="8896985" cy="3451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469572" y="5314951"/>
            <a:ext cx="3429000" cy="252730"/>
          </a:xfrm>
          <a:prstGeom prst="rect">
            <a:avLst/>
          </a:prstGeom>
        </p:spPr>
        <p:txBody>
          <a:bodyPr>
            <a:spAutoFit/>
          </a:bodyPr>
          <a:lstStyle/>
          <a:p>
            <a:r>
              <a:rPr lang="en-US" altLang="zh-CN" sz="1050" dirty="0">
                <a:hlinkClick r:id="rId2"/>
              </a:rPr>
              <a:t>https://www.jeremyjordan.me/nn-learning-rate/</a:t>
            </a:r>
            <a:endParaRPr lang="zh-CN" altLang="en-US" sz="1050"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1**"/>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Orig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2617</Words>
  <Application>WPS 演示</Application>
  <PresentationFormat>宽屏</PresentationFormat>
  <Paragraphs>324</Paragraphs>
  <Slides>48</Slides>
  <Notes>13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48</vt:i4>
      </vt:variant>
    </vt:vector>
  </HeadingPairs>
  <TitlesOfParts>
    <vt:vector size="67" baseType="lpstr">
      <vt:lpstr>Arial</vt:lpstr>
      <vt:lpstr>宋体</vt:lpstr>
      <vt:lpstr>Wingdings</vt:lpstr>
      <vt:lpstr>Century Schoolbook</vt:lpstr>
      <vt:lpstr>微软雅黑</vt:lpstr>
      <vt:lpstr>Calibri</vt:lpstr>
      <vt:lpstr>Wingdings 3</vt:lpstr>
      <vt:lpstr>思源宋体</vt:lpstr>
      <vt:lpstr>Wingdings 3</vt:lpstr>
      <vt:lpstr>Cambria</vt:lpstr>
      <vt:lpstr>汉仪旗黑-85S</vt:lpstr>
      <vt:lpstr>华文中宋</vt:lpstr>
      <vt:lpstr>华文楷体</vt:lpstr>
      <vt:lpstr>Arial Unicode MS</vt:lpstr>
      <vt:lpstr>Helvetica</vt:lpstr>
      <vt:lpstr>幼圆</vt:lpstr>
      <vt:lpstr>BatangChe</vt:lpstr>
      <vt:lpstr>LaTeX</vt:lpstr>
      <vt:lpstr>1_Origin</vt:lpstr>
      <vt:lpstr>网络优化与正则化</vt:lpstr>
      <vt:lpstr>机器学习的矛与盾</vt:lpstr>
      <vt:lpstr>网络优化</vt:lpstr>
      <vt:lpstr>网络优化的难点</vt:lpstr>
      <vt:lpstr>高维空间的非凸优化问题</vt:lpstr>
      <vt:lpstr>VISUALIZING THE LOSS LANDSCAPE OF NEURAL NETS</vt:lpstr>
      <vt:lpstr>优化算法：随机梯度下降</vt:lpstr>
      <vt:lpstr>优化算法：MiniBatch</vt:lpstr>
      <vt:lpstr>学习率的影响</vt:lpstr>
      <vt:lpstr>批量大小的影响</vt:lpstr>
      <vt:lpstr>如何改进？</vt:lpstr>
      <vt:lpstr>学习率衰减 </vt:lpstr>
      <vt:lpstr>学习率衰减</vt:lpstr>
      <vt:lpstr>学习率衰减</vt:lpstr>
      <vt:lpstr>周期性学习率调整 Cyclical Learning Rates</vt:lpstr>
      <vt:lpstr>Cyclical Learning Rates</vt:lpstr>
      <vt:lpstr>梯度方向优化</vt:lpstr>
      <vt:lpstr>梯度方向优化</vt:lpstr>
      <vt:lpstr>梯度方向优化+自适应学习率</vt:lpstr>
      <vt:lpstr>优化</vt:lpstr>
      <vt:lpstr>梯度截断</vt:lpstr>
      <vt:lpstr>小结</vt:lpstr>
      <vt:lpstr>小结</vt:lpstr>
      <vt:lpstr>参数初始化/数据预处理</vt:lpstr>
      <vt:lpstr>参数初始化</vt:lpstr>
      <vt:lpstr>参数初始化</vt:lpstr>
      <vt:lpstr>数据预处理</vt:lpstr>
      <vt:lpstr> 数据归一化对梯度的影响</vt:lpstr>
      <vt:lpstr>逐层归一化</vt:lpstr>
      <vt:lpstr>逐层归一化</vt:lpstr>
      <vt:lpstr>批量归一化</vt:lpstr>
      <vt:lpstr>层归一化</vt:lpstr>
      <vt:lpstr>超参数优化</vt:lpstr>
      <vt:lpstr>超参数优化</vt:lpstr>
      <vt:lpstr>超参数优化</vt:lpstr>
      <vt:lpstr>网络正则化</vt:lpstr>
      <vt:lpstr>重新思考泛化性</vt:lpstr>
      <vt:lpstr>正则化（regularization）</vt:lpstr>
      <vt:lpstr> </vt:lpstr>
      <vt:lpstr>神经网络示例</vt:lpstr>
      <vt:lpstr>神经网络示例</vt:lpstr>
      <vt:lpstr>提前停止</vt:lpstr>
      <vt:lpstr>丢弃法（Dropout Method）</vt:lpstr>
      <vt:lpstr>Dropout意义</vt:lpstr>
      <vt:lpstr>数据增强（Data Augmentation）</vt:lpstr>
      <vt:lpstr>标签平滑（Label Smoothing）</vt:lpstr>
      <vt:lpstr>总结</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fei</cp:lastModifiedBy>
  <cp:revision>1933</cp:revision>
  <dcterms:created xsi:type="dcterms:W3CDTF">2009-03-19T21:17:00Z</dcterms:created>
  <dcterms:modified xsi:type="dcterms:W3CDTF">2020-06-03T15:56:33Z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